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Tahoma" panose="020B0604030504040204" pitchFamily="34" charset="0"/>
      <p:regular r:id="rId23"/>
      <p:bold r:id="rId24"/>
    </p:embeddedFont>
    <p:embeddedFont>
      <p:font typeface="Open Sauce Bold" panose="020B0604020202020204" charset="0"/>
      <p:regular r:id="rId25"/>
    </p:embeddedFont>
    <p:embeddedFont>
      <p:font typeface="Archivo Black" panose="020B0604020202020204" charset="0"/>
      <p:regular r:id="rId26"/>
    </p:embeddedFont>
    <p:embeddedFont>
      <p:font typeface="Open Sauce SemiBold Bold" panose="020B0604020202020204" charset="0"/>
      <p:regular r:id="rId27"/>
    </p:embeddedFont>
    <p:embeddedFont>
      <p:font typeface="Open Sauce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58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0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2.pn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7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sv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sv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sv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sv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sv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sv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7.sv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13719" y="8208386"/>
            <a:ext cx="16174281" cy="2078614"/>
            <a:chOff x="0" y="0"/>
            <a:chExt cx="6101123" cy="7840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01123" cy="784077"/>
            </a:xfrm>
            <a:custGeom>
              <a:avLst/>
              <a:gdLst/>
              <a:ahLst/>
              <a:cxnLst/>
              <a:rect l="l" t="t" r="r" b="b"/>
              <a:pathLst>
                <a:path w="6101123" h="784077">
                  <a:moveTo>
                    <a:pt x="0" y="0"/>
                  </a:moveTo>
                  <a:lnTo>
                    <a:pt x="6101123" y="0"/>
                  </a:lnTo>
                  <a:lnTo>
                    <a:pt x="6101123" y="784077"/>
                  </a:lnTo>
                  <a:lnTo>
                    <a:pt x="0" y="784077"/>
                  </a:lnTo>
                  <a:close/>
                </a:path>
              </a:pathLst>
            </a:custGeom>
            <a:solidFill>
              <a:srgbClr val="F68BB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2113719" y="0"/>
            <a:ext cx="16174281" cy="2650683"/>
            <a:chOff x="0" y="0"/>
            <a:chExt cx="6101123" cy="99986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01123" cy="999868"/>
            </a:xfrm>
            <a:custGeom>
              <a:avLst/>
              <a:gdLst/>
              <a:ahLst/>
              <a:cxnLst/>
              <a:rect l="l" t="t" r="r" b="b"/>
              <a:pathLst>
                <a:path w="6101123" h="999868">
                  <a:moveTo>
                    <a:pt x="0" y="0"/>
                  </a:moveTo>
                  <a:lnTo>
                    <a:pt x="6101123" y="0"/>
                  </a:lnTo>
                  <a:lnTo>
                    <a:pt x="6101123" y="999868"/>
                  </a:lnTo>
                  <a:lnTo>
                    <a:pt x="0" y="999868"/>
                  </a:lnTo>
                  <a:close/>
                </a:path>
              </a:pathLst>
            </a:custGeom>
            <a:solidFill>
              <a:srgbClr val="FFB100"/>
            </a:solidFill>
          </p:spPr>
        </p:sp>
      </p:grpSp>
      <p:sp>
        <p:nvSpPr>
          <p:cNvPr id="6" name="AutoShape 6"/>
          <p:cNvSpPr/>
          <p:nvPr/>
        </p:nvSpPr>
        <p:spPr>
          <a:xfrm>
            <a:off x="0" y="0"/>
            <a:ext cx="2113719" cy="10404054"/>
          </a:xfrm>
          <a:prstGeom prst="rect">
            <a:avLst/>
          </a:prstGeom>
          <a:solidFill>
            <a:srgbClr val="158B85"/>
          </a:solidFill>
        </p:spPr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441596" y="3221163"/>
            <a:ext cx="2408722" cy="2467033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3479696" y="4098561"/>
            <a:ext cx="14451139" cy="2376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00"/>
              </a:lnSpc>
            </a:pPr>
            <a:r>
              <a:rPr lang="en-US" sz="7000" dirty="0" err="1">
                <a:solidFill>
                  <a:srgbClr val="003844"/>
                </a:solidFill>
                <a:cs typeface="Archivo Black"/>
              </a:rPr>
              <a:t>บริการ</a:t>
            </a:r>
            <a:r>
              <a:rPr lang="en-US" sz="7000" dirty="0">
                <a:solidFill>
                  <a:srgbClr val="003844"/>
                </a:solidFill>
                <a:cs typeface="Archivo Black"/>
              </a:rPr>
              <a:t> </a:t>
            </a:r>
          </a:p>
          <a:p>
            <a:pPr algn="r">
              <a:lnSpc>
                <a:spcPts val="10560"/>
              </a:lnSpc>
            </a:pPr>
            <a:r>
              <a:rPr lang="en-US" sz="9600" dirty="0">
                <a:solidFill>
                  <a:srgbClr val="003844"/>
                </a:solidFill>
                <a:latin typeface="Archivo Black"/>
              </a:rPr>
              <a:t>RESEARCH BUDDY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70854" y="971550"/>
            <a:ext cx="16174281" cy="1113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038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กิจกรรมการทบทวนหลังปฎิบัติงาน</a:t>
            </a:r>
            <a:r>
              <a:rPr lang="en-US" sz="3000" dirty="0">
                <a:solidFill>
                  <a:srgbClr val="0038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(AAR)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000" dirty="0">
                <a:solidFill>
                  <a:srgbClr val="0038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3000" dirty="0" err="1">
                <a:solidFill>
                  <a:srgbClr val="0038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บริการสนับสนุนการวิจัย</a:t>
            </a:r>
            <a:r>
              <a:rPr lang="en-US" sz="3000" dirty="0">
                <a:solidFill>
                  <a:srgbClr val="0038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(Research Buddy </a:t>
            </a:r>
            <a:r>
              <a:rPr lang="en-US" sz="3000" dirty="0" err="1">
                <a:solidFill>
                  <a:srgbClr val="0038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นักวิจัยพบรักษ์</a:t>
            </a:r>
            <a:r>
              <a:rPr lang="en-US" sz="3000" dirty="0">
                <a:solidFill>
                  <a:srgbClr val="0038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000" dirty="0" err="1">
                <a:solidFill>
                  <a:srgbClr val="0038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และบริการสนับสนุนการวิจัยอื่นๆ</a:t>
            </a:r>
            <a:r>
              <a:rPr lang="en-US" sz="3000" dirty="0">
                <a:solidFill>
                  <a:srgbClr val="0038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6302167">
            <a:off x="11061756" y="7032133"/>
            <a:ext cx="4495277" cy="598644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2605706">
            <a:off x="8748790" y="7727868"/>
            <a:ext cx="2173525" cy="711335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6705600" y="8933910"/>
            <a:ext cx="10364398" cy="502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dirty="0" err="1">
                <a:solidFill>
                  <a:srgbClr val="003844"/>
                </a:solidFill>
                <a:cs typeface="Open Sauce Bold"/>
              </a:rPr>
              <a:t>นางขวัญชนก</a:t>
            </a:r>
            <a:r>
              <a:rPr lang="en-US" sz="3000" dirty="0">
                <a:solidFill>
                  <a:srgbClr val="003844"/>
                </a:solidFill>
                <a:cs typeface="Open Sauce Bold"/>
              </a:rPr>
              <a:t> </a:t>
            </a:r>
            <a:r>
              <a:rPr lang="en-US" sz="3000" dirty="0" err="1">
                <a:solidFill>
                  <a:srgbClr val="003844"/>
                </a:solidFill>
                <a:cs typeface="Open Sauce Bold"/>
              </a:rPr>
              <a:t>พุทธจันทร์</a:t>
            </a:r>
            <a:r>
              <a:rPr lang="en-US" sz="3000" dirty="0">
                <a:solidFill>
                  <a:srgbClr val="003844"/>
                </a:solidFill>
                <a:cs typeface="Open Sauce Bold"/>
              </a:rPr>
              <a:t> </a:t>
            </a:r>
            <a:r>
              <a:rPr lang="en-US" sz="3000" dirty="0" smtClean="0">
                <a:solidFill>
                  <a:srgbClr val="003844"/>
                </a:solidFill>
                <a:cs typeface="Open Sauce Bold"/>
              </a:rPr>
              <a:t> </a:t>
            </a:r>
            <a:r>
              <a:rPr lang="en-US" sz="3000" dirty="0" err="1" smtClean="0">
                <a:solidFill>
                  <a:srgbClr val="003844"/>
                </a:solidFill>
                <a:cs typeface="Open Sauce Bold"/>
              </a:rPr>
              <a:t>บรรณารักษ์</a:t>
            </a:r>
            <a:r>
              <a:rPr lang="en-US" sz="3000" dirty="0" err="1">
                <a:solidFill>
                  <a:srgbClr val="003844"/>
                </a:solidFill>
                <a:cs typeface="Open Sauce Bold"/>
              </a:rPr>
              <a:t>ชำนาญการ</a:t>
            </a:r>
            <a:r>
              <a:rPr lang="en-US" sz="3000" dirty="0">
                <a:solidFill>
                  <a:srgbClr val="003844"/>
                </a:solidFill>
                <a:cs typeface="Open Sauce Bold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400000">
            <a:off x="731085" y="5933250"/>
            <a:ext cx="5946599" cy="0"/>
          </a:xfrm>
          <a:prstGeom prst="line">
            <a:avLst/>
          </a:prstGeom>
          <a:ln w="9525" cap="rnd">
            <a:solidFill>
              <a:srgbClr val="00384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rot="5400000">
            <a:off x="4158855" y="5866575"/>
            <a:ext cx="5946599" cy="0"/>
          </a:xfrm>
          <a:prstGeom prst="line">
            <a:avLst/>
          </a:prstGeom>
          <a:ln w="9525" cap="rnd">
            <a:solidFill>
              <a:srgbClr val="00384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5400000">
            <a:off x="7645114" y="5847525"/>
            <a:ext cx="5946599" cy="0"/>
          </a:xfrm>
          <a:prstGeom prst="line">
            <a:avLst/>
          </a:prstGeom>
          <a:ln w="9525" cap="rnd">
            <a:solidFill>
              <a:srgbClr val="00384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rot="5400000">
            <a:off x="11286247" y="5805150"/>
            <a:ext cx="5946599" cy="0"/>
          </a:xfrm>
          <a:prstGeom prst="line">
            <a:avLst/>
          </a:prstGeom>
          <a:ln w="9525" cap="rnd">
            <a:solidFill>
              <a:srgbClr val="00384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14254785" y="0"/>
            <a:ext cx="4033215" cy="4591424"/>
          </a:xfrm>
          <a:prstGeom prst="rect">
            <a:avLst/>
          </a:prstGeom>
          <a:solidFill>
            <a:srgbClr val="F68BB0"/>
          </a:solidFill>
        </p:spPr>
      </p:sp>
      <p:sp>
        <p:nvSpPr>
          <p:cNvPr id="7" name="AutoShape 7"/>
          <p:cNvSpPr/>
          <p:nvPr/>
        </p:nvSpPr>
        <p:spPr>
          <a:xfrm>
            <a:off x="0" y="0"/>
            <a:ext cx="14254785" cy="4591424"/>
          </a:xfrm>
          <a:prstGeom prst="rect">
            <a:avLst/>
          </a:prstGeom>
          <a:solidFill>
            <a:srgbClr val="5CE1E6"/>
          </a:solidFill>
        </p:spPr>
      </p:sp>
      <p:grpSp>
        <p:nvGrpSpPr>
          <p:cNvPr id="8" name="Group 8"/>
          <p:cNvGrpSpPr/>
          <p:nvPr/>
        </p:nvGrpSpPr>
        <p:grpSpPr>
          <a:xfrm>
            <a:off x="14844626" y="1060000"/>
            <a:ext cx="2853532" cy="2471425"/>
            <a:chOff x="0" y="0"/>
            <a:chExt cx="6202680" cy="53721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202680" cy="53721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FFB100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1268543" y="1402899"/>
            <a:ext cx="12981481" cy="2667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56"/>
              </a:lnSpc>
            </a:pPr>
            <a:r>
              <a:rPr lang="en-US" sz="32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Research Buddy  </a:t>
            </a:r>
            <a:r>
              <a:rPr lang="en-US" sz="32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3200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โดย</a:t>
            </a:r>
            <a:r>
              <a:rPr lang="en-US" sz="32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รองผู้อำนวยการ</a:t>
            </a:r>
            <a:r>
              <a:rPr lang="en-US" sz="32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ด้านทรัพยากรบุคคลและพัฒนาบริการ</a:t>
            </a:r>
            <a:r>
              <a:rPr lang="en-US" sz="32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n-US" sz="3200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คือ</a:t>
            </a:r>
            <a:r>
              <a:rPr lang="en-US" sz="32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บริการผู้ช่วยส่วนตัวที่มาช่วยให้การใช้บริการสนับสนุนการวิจัย</a:t>
            </a:r>
            <a:endParaRPr lang="en-US" sz="3200" dirty="0" smtClean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156"/>
              </a:lnSpc>
            </a:pPr>
            <a:r>
              <a:rPr lang="en-US" sz="3200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และผลงานสร้างสรรค์ของสำนักหอสมุดเป็นไปในรูปแบบ</a:t>
            </a:r>
            <a:r>
              <a:rPr lang="en-US" sz="32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one stop service </a:t>
            </a:r>
          </a:p>
          <a:p>
            <a:pPr>
              <a:lnSpc>
                <a:spcPts val="5156"/>
              </a:lnSpc>
            </a:pPr>
            <a:r>
              <a:rPr lang="en-US" sz="3200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ซึ่งบริการที่จะช่วยดำเนินการมี</a:t>
            </a:r>
            <a:r>
              <a:rPr lang="en-US" sz="32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5 </a:t>
            </a:r>
            <a:r>
              <a:rPr lang="en-US" sz="3200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บริการหลัก</a:t>
            </a:r>
            <a:r>
              <a:rPr lang="en-US" sz="32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ดังนี้</a:t>
            </a:r>
            <a:endParaRPr lang="en-US" sz="3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675715" y="4967288"/>
            <a:ext cx="17289556" cy="2806987"/>
            <a:chOff x="0" y="-57150"/>
            <a:chExt cx="23052741" cy="3742650"/>
          </a:xfrm>
        </p:grpSpPr>
        <p:sp>
          <p:nvSpPr>
            <p:cNvPr id="12" name="TextBox 12"/>
            <p:cNvSpPr txBox="1"/>
            <p:nvPr/>
          </p:nvSpPr>
          <p:spPr>
            <a:xfrm>
              <a:off x="4579151" y="-57150"/>
              <a:ext cx="3972287" cy="2973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80"/>
                </a:lnSpc>
              </a:pPr>
              <a:r>
                <a:rPr lang="en-US" sz="2500" dirty="0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2. </a:t>
              </a:r>
              <a:r>
                <a:rPr lang="en-US" sz="2500" dirty="0" err="1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บริการแนะนำและให้ปรึกษาในการตรวจสอบการคัดลอกผลงานด้วยโปรแกรม</a:t>
              </a:r>
              <a:r>
                <a:rPr lang="en-US" sz="2500" dirty="0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2500" dirty="0" err="1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Turnitin</a:t>
              </a:r>
              <a:endParaRPr lang="en-US" sz="2500" dirty="0">
                <a:solidFill>
                  <a:srgbClr val="0038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49"/>
              <a:ext cx="4044576" cy="22037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2500" dirty="0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1. </a:t>
              </a:r>
              <a:r>
                <a:rPr lang="en-US" sz="2500" dirty="0" err="1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บริการสืบค้นทรัพยากรสารสนเทศ</a:t>
              </a:r>
              <a:r>
                <a:rPr lang="en-US" sz="2500" dirty="0" err="1" smtClean="0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และจัดส่ง</a:t>
              </a:r>
              <a:r>
                <a:rPr lang="en-US" sz="2500" dirty="0" err="1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ข้อมูล</a:t>
              </a:r>
              <a:endParaRPr lang="en-US" sz="2500" dirty="0">
                <a:solidFill>
                  <a:srgbClr val="0038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604708" y="-57150"/>
              <a:ext cx="3518875" cy="30777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480"/>
                </a:lnSpc>
              </a:pPr>
              <a:r>
                <a:rPr lang="en-US" sz="2500" dirty="0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3. </a:t>
              </a:r>
              <a:r>
                <a:rPr lang="en-US" sz="2500" dirty="0" err="1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บริการแนะนำ</a:t>
              </a:r>
              <a:r>
                <a:rPr lang="en-US" sz="2500" dirty="0" err="1" smtClean="0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การ</a:t>
              </a:r>
              <a:r>
                <a:rPr lang="en-US" sz="2500" dirty="0" smtClean="0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/>
              </a:r>
              <a:br>
                <a:rPr lang="en-US" sz="2500" dirty="0" smtClean="0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500" dirty="0" err="1" smtClean="0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ใช้</a:t>
              </a:r>
              <a:r>
                <a:rPr lang="en-US" sz="2500" dirty="0" err="1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หรือช่วยจัดทำบรรณานุกรมด้วยโปรแกรม</a:t>
              </a:r>
              <a:r>
                <a:rPr lang="en-US" sz="2500" dirty="0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Endnote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204249" y="-57150"/>
              <a:ext cx="3573929" cy="2973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80"/>
                </a:lnSpc>
              </a:pPr>
              <a:r>
                <a:rPr lang="en-US" sz="2500" dirty="0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4. </a:t>
              </a:r>
              <a:r>
                <a:rPr lang="en-US" sz="2500" dirty="0" err="1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บริการคัดเลือกวารสารเพื่อการตีพิมพ์และตรวจสอบ</a:t>
              </a:r>
              <a:r>
                <a:rPr lang="en-US" sz="2500" dirty="0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Impact Factor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9165046" y="-57150"/>
              <a:ext cx="3887695" cy="37426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80"/>
                </a:lnSpc>
              </a:pPr>
              <a:r>
                <a:rPr lang="en-US" sz="2500" dirty="0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5. </a:t>
              </a:r>
              <a:r>
                <a:rPr lang="en-US" sz="2500" dirty="0" err="1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บริการยืมหนังสือภายในห้องสมุด</a:t>
              </a:r>
              <a:r>
                <a:rPr lang="en-US" sz="2500" dirty="0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2500" dirty="0" err="1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มก</a:t>
              </a:r>
              <a:r>
                <a:rPr lang="en-US" sz="2500" dirty="0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 </a:t>
              </a:r>
              <a:r>
                <a:rPr lang="en-US" sz="2500" dirty="0" err="1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และ</a:t>
              </a:r>
              <a:r>
                <a:rPr lang="en-US" sz="2500" dirty="0" err="1" smtClean="0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ระหว่างห้องสมุด</a:t>
              </a:r>
              <a:r>
                <a:rPr lang="en-US" sz="2500" dirty="0" smtClean="0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2500" dirty="0" err="1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ทั้งในประเทศและ</a:t>
              </a:r>
              <a:endParaRPr lang="en-US" sz="2500" dirty="0">
                <a:solidFill>
                  <a:srgbClr val="0038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>
                <a:lnSpc>
                  <a:spcPts val="4480"/>
                </a:lnSpc>
              </a:pPr>
              <a:r>
                <a:rPr lang="en-US" sz="2500" dirty="0" err="1">
                  <a:solidFill>
                    <a:srgbClr val="00384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ต่างประเทศ</a:t>
              </a:r>
              <a:endParaRPr lang="en-US" sz="2500" dirty="0">
                <a:solidFill>
                  <a:srgbClr val="0038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22729" y="9191625"/>
            <a:ext cx="16936571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919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**</a:t>
            </a:r>
            <a:r>
              <a:rPr lang="en-US" sz="2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ทั้งนี้ยังให้บริการอื่น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ๆ </a:t>
            </a:r>
            <a:r>
              <a:rPr lang="en-US" sz="2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ที่เกี่ยวข้องกับภารกิจของสำนักหอสมุดตามคำร้องขอของผู้ใช้บริการ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(Buddy)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8B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69902" y="-739588"/>
            <a:ext cx="14318098" cy="2583735"/>
            <a:chOff x="0" y="0"/>
            <a:chExt cx="6213900" cy="11213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13900" cy="1121313"/>
            </a:xfrm>
            <a:custGeom>
              <a:avLst/>
              <a:gdLst/>
              <a:ahLst/>
              <a:cxnLst/>
              <a:rect l="l" t="t" r="r" b="b"/>
              <a:pathLst>
                <a:path w="6213900" h="1121313">
                  <a:moveTo>
                    <a:pt x="0" y="0"/>
                  </a:moveTo>
                  <a:lnTo>
                    <a:pt x="6213900" y="0"/>
                  </a:lnTo>
                  <a:lnTo>
                    <a:pt x="6213900" y="1121313"/>
                  </a:lnTo>
                  <a:lnTo>
                    <a:pt x="0" y="1121313"/>
                  </a:lnTo>
                  <a:close/>
                </a:path>
              </a:pathLst>
            </a:custGeom>
            <a:solidFill>
              <a:srgbClr val="158B85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-739588"/>
            <a:ext cx="3969902" cy="2583735"/>
            <a:chOff x="0" y="0"/>
            <a:chExt cx="1722895" cy="112131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722895" cy="1121313"/>
            </a:xfrm>
            <a:custGeom>
              <a:avLst/>
              <a:gdLst/>
              <a:ahLst/>
              <a:cxnLst/>
              <a:rect l="l" t="t" r="r" b="b"/>
              <a:pathLst>
                <a:path w="1722895" h="1121313">
                  <a:moveTo>
                    <a:pt x="0" y="0"/>
                  </a:moveTo>
                  <a:lnTo>
                    <a:pt x="1722895" y="0"/>
                  </a:lnTo>
                  <a:lnTo>
                    <a:pt x="1722895" y="1121313"/>
                  </a:lnTo>
                  <a:lnTo>
                    <a:pt x="0" y="1121313"/>
                  </a:lnTo>
                  <a:close/>
                </a:path>
              </a:pathLst>
            </a:custGeom>
            <a:solidFill>
              <a:srgbClr val="003844"/>
            </a:solidFill>
          </p:spPr>
        </p:sp>
      </p:grpSp>
      <p:grpSp>
        <p:nvGrpSpPr>
          <p:cNvPr id="6" name="Group 6"/>
          <p:cNvGrpSpPr/>
          <p:nvPr/>
        </p:nvGrpSpPr>
        <p:grpSpPr>
          <a:xfrm rot="-5405436">
            <a:off x="7658935" y="-7073452"/>
            <a:ext cx="2970130" cy="18864054"/>
            <a:chOff x="0" y="0"/>
            <a:chExt cx="1289004" cy="818679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89004" cy="8186796"/>
            </a:xfrm>
            <a:custGeom>
              <a:avLst/>
              <a:gdLst/>
              <a:ahLst/>
              <a:cxnLst/>
              <a:rect l="l" t="t" r="r" b="b"/>
              <a:pathLst>
                <a:path w="1289004" h="8186796">
                  <a:moveTo>
                    <a:pt x="0" y="0"/>
                  </a:moveTo>
                  <a:lnTo>
                    <a:pt x="1289004" y="0"/>
                  </a:lnTo>
                  <a:lnTo>
                    <a:pt x="1289004" y="8186796"/>
                  </a:lnTo>
                  <a:lnTo>
                    <a:pt x="0" y="8186796"/>
                  </a:lnTo>
                  <a:close/>
                </a:path>
              </a:pathLst>
            </a:custGeom>
            <a:solidFill>
              <a:srgbClr val="FFF4DF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1284557" y="1941185"/>
            <a:ext cx="16988803" cy="6206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92"/>
              </a:lnSpc>
              <a:spcBef>
                <a:spcPct val="0"/>
              </a:spcBef>
            </a:pPr>
            <a:r>
              <a:rPr lang="en-US" sz="4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อาจารย์</a:t>
            </a:r>
            <a:r>
              <a:rPr lang="en-US" sz="4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Research Buddy </a:t>
            </a:r>
            <a:r>
              <a:rPr lang="en-US" sz="4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ที่ได้รับมอบหมาย</a:t>
            </a:r>
            <a:endParaRPr lang="en-US" sz="40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7092"/>
              </a:lnSpc>
              <a:spcBef>
                <a:spcPct val="0"/>
              </a:spcBef>
            </a:pPr>
            <a:r>
              <a:rPr lang="en-US" sz="4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จำนวน</a:t>
            </a:r>
            <a:r>
              <a:rPr lang="en-US" sz="4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13 </a:t>
            </a:r>
            <a:r>
              <a:rPr lang="en-US" sz="4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ท่าน</a:t>
            </a:r>
            <a:r>
              <a:rPr lang="en-US" sz="4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จำแนกโดยตำแหน่ง</a:t>
            </a:r>
            <a:r>
              <a:rPr lang="en-US" sz="4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ได้แก่</a:t>
            </a:r>
            <a:r>
              <a:rPr lang="en-US" sz="4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lnSpc>
                <a:spcPts val="7092"/>
              </a:lnSpc>
              <a:spcBef>
                <a:spcPct val="0"/>
              </a:spcBef>
            </a:pPr>
            <a:endParaRPr lang="en-US" sz="5066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7092"/>
              </a:lnSpc>
              <a:spcBef>
                <a:spcPct val="0"/>
              </a:spcBef>
            </a:pPr>
            <a:endParaRPr lang="en-US" sz="5066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3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34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ตำแหน่งอาจารย์</a:t>
            </a:r>
            <a:r>
              <a:rPr lang="en-US" sz="3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2 </a:t>
            </a:r>
            <a:r>
              <a:rPr lang="en-US" sz="34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ท่าน</a:t>
            </a:r>
            <a:r>
              <a:rPr lang="en-US" sz="3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คณะสังคมศาสตร์</a:t>
            </a:r>
            <a:r>
              <a:rPr lang="en-US" sz="3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คณะอุตสาหกรรมเกษตร</a:t>
            </a:r>
            <a:endParaRPr lang="en-US" sz="3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3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34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ตำแหน่ง</a:t>
            </a:r>
            <a:r>
              <a:rPr lang="en-US" sz="3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ดร</a:t>
            </a:r>
            <a:r>
              <a:rPr lang="en-US" sz="3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3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 </a:t>
            </a:r>
            <a:r>
              <a:rPr lang="en-US" sz="34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ท่าน</a:t>
            </a:r>
            <a:r>
              <a:rPr lang="en-US" sz="3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34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คณะวนศาสตร์</a:t>
            </a:r>
            <a:endParaRPr lang="en-US" sz="3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3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34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ตำแหน่งผู้ช่วยศาสตราจารย์</a:t>
            </a:r>
            <a:r>
              <a:rPr lang="en-US" sz="3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7 </a:t>
            </a:r>
            <a:r>
              <a:rPr lang="en-US" sz="34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ท่าน</a:t>
            </a:r>
            <a:r>
              <a:rPr lang="en-US" sz="3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คณะสังคมศาสตร์</a:t>
            </a:r>
            <a:r>
              <a:rPr lang="en-US" sz="3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คณะเศรษฐศาสตร์</a:t>
            </a:r>
            <a:r>
              <a:rPr lang="en-US" sz="3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3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34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ตำแหน่งรองศาสตราจารย์</a:t>
            </a:r>
            <a:r>
              <a:rPr lang="en-US" sz="3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3 </a:t>
            </a:r>
            <a:r>
              <a:rPr lang="en-US" sz="34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ท่าน</a:t>
            </a:r>
            <a:r>
              <a:rPr lang="en-US" sz="3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คณะอุตสาหกรรมเกษตร</a:t>
            </a:r>
            <a:r>
              <a:rPr lang="en-US" sz="3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คณะวนศาสตร์</a:t>
            </a:r>
            <a:endParaRPr lang="en-US" sz="3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2770796">
            <a:off x="9842494" y="8569271"/>
            <a:ext cx="1750852" cy="92255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131074">
            <a:off x="15800346" y="242414"/>
            <a:ext cx="3772754" cy="826699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8787215">
            <a:off x="15985038" y="4087172"/>
            <a:ext cx="793059" cy="3665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2740734"/>
            <a:ext cx="9883588" cy="6517566"/>
          </a:xfrm>
          <a:prstGeom prst="rect">
            <a:avLst/>
          </a:prstGeom>
          <a:solidFill>
            <a:srgbClr val="F68BB0"/>
          </a:solidFill>
        </p:spPr>
      </p:sp>
      <p:sp>
        <p:nvSpPr>
          <p:cNvPr id="3" name="AutoShape 3"/>
          <p:cNvSpPr/>
          <p:nvPr/>
        </p:nvSpPr>
        <p:spPr>
          <a:xfrm>
            <a:off x="9423138" y="2740734"/>
            <a:ext cx="8855337" cy="7290772"/>
          </a:xfrm>
          <a:prstGeom prst="rect">
            <a:avLst/>
          </a:prstGeom>
          <a:solidFill>
            <a:srgbClr val="FFB100"/>
          </a:solidFill>
        </p:spPr>
      </p:sp>
      <p:grpSp>
        <p:nvGrpSpPr>
          <p:cNvPr id="4" name="Group 4"/>
          <p:cNvGrpSpPr/>
          <p:nvPr/>
        </p:nvGrpSpPr>
        <p:grpSpPr>
          <a:xfrm>
            <a:off x="9525" y="0"/>
            <a:ext cx="18278475" cy="2740734"/>
            <a:chOff x="0" y="0"/>
            <a:chExt cx="6894849" cy="103383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894850" cy="1033836"/>
            </a:xfrm>
            <a:custGeom>
              <a:avLst/>
              <a:gdLst/>
              <a:ahLst/>
              <a:cxnLst/>
              <a:rect l="l" t="t" r="r" b="b"/>
              <a:pathLst>
                <a:path w="6894850" h="1033836">
                  <a:moveTo>
                    <a:pt x="0" y="0"/>
                  </a:moveTo>
                  <a:lnTo>
                    <a:pt x="6894850" y="0"/>
                  </a:lnTo>
                  <a:lnTo>
                    <a:pt x="6894850" y="1033836"/>
                  </a:lnTo>
                  <a:lnTo>
                    <a:pt x="0" y="1033836"/>
                  </a:lnTo>
                  <a:close/>
                </a:path>
              </a:pathLst>
            </a:custGeom>
            <a:solidFill>
              <a:srgbClr val="5CE1E6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721050" y="3206208"/>
            <a:ext cx="8259513" cy="635982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524000" y="4290299"/>
            <a:ext cx="7764556" cy="42191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880"/>
              </a:lnSpc>
            </a:pPr>
            <a:r>
              <a:rPr lang="en-US" sz="3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เริ่มจากการแนะนำตัวเอง</a:t>
            </a:r>
            <a:endParaRPr lang="en-US" sz="30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4480"/>
              </a:lnSpc>
            </a:pP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3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แนะนำตนเองและทำความรู้จักอาจารย์ผ่านอีเมล์</a:t>
            </a:r>
            <a:endParaRPr lang="en-US" sz="30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4480"/>
              </a:lnSpc>
            </a:pP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Line </a:t>
            </a:r>
            <a:r>
              <a:rPr lang="en-US" sz="3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หรือเบอร์โทร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ตามที่อาจารย์ได้แจ้งไว้</a:t>
            </a:r>
            <a:endParaRPr lang="en-US" sz="30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4480"/>
              </a:lnSpc>
            </a:pP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3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แนะนำบริการที่จะได้รับจาก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Research Buddy</a:t>
            </a:r>
          </a:p>
          <a:p>
            <a:pPr>
              <a:lnSpc>
                <a:spcPts val="4480"/>
              </a:lnSpc>
            </a:pP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3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นำเสนอบริการ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 </a:t>
            </a:r>
            <a:r>
              <a:rPr lang="en-US" sz="3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กิจกรรมของสำนักหอสมุด</a:t>
            </a:r>
            <a:endParaRPr lang="en-US" sz="30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4480"/>
              </a:lnSpc>
            </a:pP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3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ติดต่อสอบถามความต้องการใช้บริการเรื่อยๆ</a:t>
            </a:r>
            <a:endParaRPr lang="en-US" sz="30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4480"/>
              </a:lnSpc>
            </a:pPr>
            <a:endParaRPr lang="en-US" sz="30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724565" y="434101"/>
            <a:ext cx="3932399" cy="3932399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B100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1028251" y="1504934"/>
            <a:ext cx="5275999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799"/>
              </a:lnSpc>
            </a:pPr>
            <a:r>
              <a:rPr lang="en-US" sz="48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การให้บริการ</a:t>
            </a:r>
            <a:endParaRPr lang="en-US" sz="48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8780062">
            <a:off x="15739934" y="1594890"/>
            <a:ext cx="1750852" cy="922554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5248692">
            <a:off x="11236906" y="-3319020"/>
            <a:ext cx="4530314" cy="6033105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8945152">
            <a:off x="10616435" y="1841765"/>
            <a:ext cx="2173525" cy="7113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8B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31490"/>
            <a:ext cx="18288000" cy="2583735"/>
            <a:chOff x="0" y="0"/>
            <a:chExt cx="7936794" cy="11213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936795" cy="1121313"/>
            </a:xfrm>
            <a:custGeom>
              <a:avLst/>
              <a:gdLst/>
              <a:ahLst/>
              <a:cxnLst/>
              <a:rect l="l" t="t" r="r" b="b"/>
              <a:pathLst>
                <a:path w="7936795" h="1121313">
                  <a:moveTo>
                    <a:pt x="0" y="0"/>
                  </a:moveTo>
                  <a:lnTo>
                    <a:pt x="7936795" y="0"/>
                  </a:lnTo>
                  <a:lnTo>
                    <a:pt x="7936795" y="1121313"/>
                  </a:lnTo>
                  <a:lnTo>
                    <a:pt x="0" y="1121313"/>
                  </a:lnTo>
                  <a:close/>
                </a:path>
              </a:pathLst>
            </a:custGeom>
            <a:solidFill>
              <a:srgbClr val="158B85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96995" y="2583735"/>
            <a:ext cx="16193380" cy="6905105"/>
            <a:chOff x="0" y="0"/>
            <a:chExt cx="8156971" cy="347825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56971" cy="3478257"/>
            </a:xfrm>
            <a:custGeom>
              <a:avLst/>
              <a:gdLst/>
              <a:ahLst/>
              <a:cxnLst/>
              <a:rect l="l" t="t" r="r" b="b"/>
              <a:pathLst>
                <a:path w="8156971" h="3478257">
                  <a:moveTo>
                    <a:pt x="0" y="0"/>
                  </a:moveTo>
                  <a:lnTo>
                    <a:pt x="8156971" y="0"/>
                  </a:lnTo>
                  <a:lnTo>
                    <a:pt x="8156971" y="3478257"/>
                  </a:lnTo>
                  <a:lnTo>
                    <a:pt x="0" y="3478257"/>
                  </a:lnTo>
                  <a:close/>
                </a:path>
              </a:pathLst>
            </a:custGeom>
            <a:solidFill>
              <a:srgbClr val="FFF4D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4785370" y="84713"/>
            <a:ext cx="4233984" cy="3932399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B100"/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4227831">
            <a:off x="2023095" y="834166"/>
            <a:ext cx="3100205" cy="318712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7600926">
            <a:off x="3144778" y="4580251"/>
            <a:ext cx="649589" cy="1345737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903496" y="1881275"/>
            <a:ext cx="7240505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4800" b="1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</a:t>
            </a:r>
            <a:r>
              <a:rPr lang="th-TH" sz="48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ได้รับการติดต่อ</a:t>
            </a:r>
            <a:r>
              <a:rPr lang="en-US" sz="4800" b="1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กลับ</a:t>
            </a:r>
            <a:endParaRPr lang="en-US" sz="48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267200" y="4017112"/>
            <a:ext cx="11819203" cy="47577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54"/>
              </a:lnSpc>
            </a:pPr>
            <a:r>
              <a:rPr lang="en-US" sz="3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อาจารย์</a:t>
            </a:r>
            <a:r>
              <a:rPr lang="en-US" sz="3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Research Buddy </a:t>
            </a:r>
            <a:r>
              <a:rPr lang="en-US" sz="3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ที่ได้รับมอบหมาย</a:t>
            </a:r>
            <a:r>
              <a:rPr lang="en-US" sz="3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จำนวน</a:t>
            </a:r>
            <a:r>
              <a:rPr lang="en-US" sz="3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13 </a:t>
            </a:r>
            <a:r>
              <a:rPr lang="en-US" sz="3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ท่าน</a:t>
            </a:r>
            <a:endParaRPr lang="en-US" sz="30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254"/>
              </a:lnSpc>
            </a:pPr>
            <a:r>
              <a:rPr lang="en-US" sz="3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ตอบกลับ</a:t>
            </a:r>
            <a:r>
              <a:rPr lang="en-US" sz="3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จำนวน</a:t>
            </a:r>
            <a:r>
              <a:rPr lang="en-US" sz="3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10 </a:t>
            </a:r>
            <a:r>
              <a:rPr lang="en-US" sz="3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ท่าน</a:t>
            </a:r>
            <a:r>
              <a:rPr lang="en-US" sz="3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810267" lvl="1" indent="-405133">
              <a:lnSpc>
                <a:spcPts val="5254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อาจารย์ตอบรับกลับมาทางอีเมล์</a:t>
            </a:r>
            <a:endParaRPr lang="en-US" sz="30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10267" lvl="1" indent="-405133">
              <a:lnSpc>
                <a:spcPts val="5254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อาจารย์ตอบกลับทางโทรศัพท์</a:t>
            </a:r>
            <a:endParaRPr lang="en-US" sz="30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10267" lvl="1" indent="-405133">
              <a:lnSpc>
                <a:spcPts val="5254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อาจารย์ตอบกลับทาง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0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Line</a:t>
            </a:r>
            <a:endParaRPr lang="en-US" sz="30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254"/>
              </a:lnSpc>
            </a:pPr>
            <a:r>
              <a:rPr lang="en-US" sz="3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ไม่ได้รับการตอบกลับ</a:t>
            </a:r>
            <a:r>
              <a:rPr lang="en-US" sz="3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 </a:t>
            </a:r>
            <a:r>
              <a:rPr lang="en-US" sz="3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ท่าน</a:t>
            </a:r>
            <a:r>
              <a:rPr lang="en-US" sz="3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lnSpc>
                <a:spcPts val="5254"/>
              </a:lnSpc>
            </a:pPr>
            <a:endParaRPr lang="en-US" sz="30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43218" y="4618317"/>
            <a:ext cx="2694666" cy="3499407"/>
          </a:xfrm>
          <a:prstGeom prst="rect">
            <a:avLst/>
          </a:prstGeom>
        </p:spPr>
      </p:pic>
      <p:pic>
        <p:nvPicPr>
          <p:cNvPr id="13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7600926">
            <a:off x="3293908" y="7094924"/>
            <a:ext cx="649589" cy="13457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8B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31490"/>
            <a:ext cx="18288000" cy="2583735"/>
            <a:chOff x="0" y="0"/>
            <a:chExt cx="7936794" cy="11213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936795" cy="1121313"/>
            </a:xfrm>
            <a:custGeom>
              <a:avLst/>
              <a:gdLst/>
              <a:ahLst/>
              <a:cxnLst/>
              <a:rect l="l" t="t" r="r" b="b"/>
              <a:pathLst>
                <a:path w="7936795" h="1121313">
                  <a:moveTo>
                    <a:pt x="0" y="0"/>
                  </a:moveTo>
                  <a:lnTo>
                    <a:pt x="7936795" y="0"/>
                  </a:lnTo>
                  <a:lnTo>
                    <a:pt x="7936795" y="1121313"/>
                  </a:lnTo>
                  <a:lnTo>
                    <a:pt x="0" y="1121313"/>
                  </a:lnTo>
                  <a:close/>
                </a:path>
              </a:pathLst>
            </a:custGeom>
            <a:solidFill>
              <a:srgbClr val="158B85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96995" y="2583735"/>
            <a:ext cx="16193380" cy="6905105"/>
            <a:chOff x="0" y="0"/>
            <a:chExt cx="8156971" cy="347825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56971" cy="3478257"/>
            </a:xfrm>
            <a:custGeom>
              <a:avLst/>
              <a:gdLst/>
              <a:ahLst/>
              <a:cxnLst/>
              <a:rect l="l" t="t" r="r" b="b"/>
              <a:pathLst>
                <a:path w="8156971" h="3478257">
                  <a:moveTo>
                    <a:pt x="0" y="0"/>
                  </a:moveTo>
                  <a:lnTo>
                    <a:pt x="8156971" y="0"/>
                  </a:lnTo>
                  <a:lnTo>
                    <a:pt x="8156971" y="3478257"/>
                  </a:lnTo>
                  <a:lnTo>
                    <a:pt x="0" y="3478257"/>
                  </a:lnTo>
                  <a:close/>
                </a:path>
              </a:pathLst>
            </a:custGeom>
            <a:solidFill>
              <a:srgbClr val="FFF4D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4910016" y="84713"/>
            <a:ext cx="4233984" cy="3932399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B100"/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4227831">
            <a:off x="2023095" y="834166"/>
            <a:ext cx="3100205" cy="318712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7600926">
            <a:off x="972201" y="1378045"/>
            <a:ext cx="649589" cy="1345737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2890087" y="3646427"/>
            <a:ext cx="13583591" cy="5437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54"/>
              </a:lnSpc>
            </a:pPr>
            <a:r>
              <a:rPr lang="en-US" sz="32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อาจารย์ที่ตอบกลับ</a:t>
            </a:r>
            <a:r>
              <a:rPr lang="en-US" sz="3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มีความประสงค์ต้องการใช้บริการ</a:t>
            </a:r>
            <a:r>
              <a:rPr lang="en-US" sz="3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 </a:t>
            </a:r>
            <a:r>
              <a:rPr lang="en-US" sz="32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แบบคือ</a:t>
            </a:r>
            <a:endParaRPr lang="en-US" sz="32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254"/>
              </a:lnSpc>
            </a:pP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ต้องการใช้บริการโดยทันที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lnSpc>
                <a:spcPts val="5254"/>
              </a:lnSpc>
            </a:pP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ต้องการใช้บริการ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แต่ยังไม่เร่งด่วน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จะติดต่อกลับมาอีกครั้ง</a:t>
            </a:r>
            <a:endParaRPr lang="en-US" sz="3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254"/>
              </a:lnSpc>
            </a:pPr>
            <a:endParaRPr lang="en-US" sz="3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254"/>
              </a:lnSpc>
            </a:pPr>
            <a:r>
              <a:rPr lang="en-US" sz="32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อาจารย์ที่ไม่ได้รับการตอบกลับ</a:t>
            </a:r>
            <a:r>
              <a:rPr lang="en-US" sz="3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lnSpc>
                <a:spcPts val="5254"/>
              </a:lnSpc>
            </a:pP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ยังคงติดต่อ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ติดตาม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และนำส่งข้อมูลบริการของสำนักหอสมุด</a:t>
            </a:r>
            <a:endParaRPr lang="en-US" sz="3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254"/>
              </a:lnSpc>
            </a:pP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แนะนำฐานข้อมูล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และกิจกรรมการอบรมอย่างต่อเนื่อง</a:t>
            </a:r>
            <a:endParaRPr lang="en-US" sz="3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254"/>
              </a:lnSpc>
            </a:pPr>
            <a:endParaRPr lang="en-US" sz="3752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0"/>
          <p:cNvSpPr txBox="1"/>
          <p:nvPr/>
        </p:nvSpPr>
        <p:spPr>
          <a:xfrm>
            <a:off x="1903496" y="1881275"/>
            <a:ext cx="7240505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4800" b="1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</a:t>
            </a:r>
            <a:r>
              <a:rPr lang="th-TH" sz="48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ได้รับการติดต่อ</a:t>
            </a:r>
            <a:r>
              <a:rPr lang="en-US" sz="4800" b="1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กลับ</a:t>
            </a:r>
            <a:endParaRPr lang="en-US" sz="48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8B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31490"/>
            <a:ext cx="18288000" cy="2583735"/>
            <a:chOff x="0" y="0"/>
            <a:chExt cx="7936794" cy="11213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936795" cy="1121313"/>
            </a:xfrm>
            <a:custGeom>
              <a:avLst/>
              <a:gdLst/>
              <a:ahLst/>
              <a:cxnLst/>
              <a:rect l="l" t="t" r="r" b="b"/>
              <a:pathLst>
                <a:path w="7936795" h="1121313">
                  <a:moveTo>
                    <a:pt x="0" y="0"/>
                  </a:moveTo>
                  <a:lnTo>
                    <a:pt x="7936795" y="0"/>
                  </a:lnTo>
                  <a:lnTo>
                    <a:pt x="7936795" y="1121313"/>
                  </a:lnTo>
                  <a:lnTo>
                    <a:pt x="0" y="1121313"/>
                  </a:lnTo>
                  <a:close/>
                </a:path>
              </a:pathLst>
            </a:custGeom>
            <a:solidFill>
              <a:srgbClr val="158B85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96995" y="2583735"/>
            <a:ext cx="16193380" cy="6905105"/>
            <a:chOff x="0" y="0"/>
            <a:chExt cx="8156971" cy="347825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56971" cy="3478257"/>
            </a:xfrm>
            <a:custGeom>
              <a:avLst/>
              <a:gdLst/>
              <a:ahLst/>
              <a:cxnLst/>
              <a:rect l="l" t="t" r="r" b="b"/>
              <a:pathLst>
                <a:path w="8156971" h="3478257">
                  <a:moveTo>
                    <a:pt x="0" y="0"/>
                  </a:moveTo>
                  <a:lnTo>
                    <a:pt x="8156971" y="0"/>
                  </a:lnTo>
                  <a:lnTo>
                    <a:pt x="8156971" y="3478257"/>
                  </a:lnTo>
                  <a:lnTo>
                    <a:pt x="0" y="3478257"/>
                  </a:lnTo>
                  <a:close/>
                </a:path>
              </a:pathLst>
            </a:custGeom>
            <a:solidFill>
              <a:srgbClr val="FFF4D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4910016" y="84713"/>
            <a:ext cx="4233984" cy="3932399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B100"/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4227831">
            <a:off x="2023095" y="834166"/>
            <a:ext cx="3100205" cy="318712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7600926">
            <a:off x="972201" y="1378045"/>
            <a:ext cx="649589" cy="1345737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2890087" y="3646427"/>
            <a:ext cx="13583591" cy="4078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54"/>
              </a:lnSpc>
            </a:pPr>
            <a:r>
              <a:rPr lang="th-TH" sz="32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บริการที่</a:t>
            </a:r>
            <a:r>
              <a:rPr lang="en-US" sz="3200" b="1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อาจารย์</a:t>
            </a:r>
            <a:r>
              <a:rPr lang="en-US" sz="32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Research </a:t>
            </a:r>
            <a:r>
              <a:rPr lang="en-US" sz="3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Buddy </a:t>
            </a:r>
            <a:r>
              <a:rPr lang="th-TH" sz="32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แจ้ง</a:t>
            </a:r>
            <a:r>
              <a:rPr lang="th-TH" sz="32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ความประสงค์มา</a:t>
            </a:r>
            <a:r>
              <a:rPr lang="en-US" sz="32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32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ได้แก่</a:t>
            </a:r>
            <a:endParaRPr lang="en-US" sz="32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254"/>
              </a:lnSpc>
            </a:pP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ต้องการสืบค้นบทความวารสาร</a:t>
            </a:r>
            <a:endParaRPr lang="en-US" sz="3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254"/>
              </a:lnSpc>
            </a:pP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ต้องการสืบค้นหนังสืออิเล็กทรอนิกส์</a:t>
            </a:r>
            <a:endParaRPr lang="en-US" sz="3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254"/>
              </a:lnSpc>
            </a:pP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ต้องการ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สแกนบทความวารสาร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lnSpc>
                <a:spcPts val="5254"/>
              </a:lnSpc>
            </a:pP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ต้องการยืมหนังสือระหว่างห้องสมุด</a:t>
            </a:r>
            <a:endParaRPr lang="en-US" sz="3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254"/>
              </a:lnSpc>
            </a:pP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ต้องการสอบถามเกี่ยวกับการใช้บริการสำนักหอสมุด</a:t>
            </a:r>
            <a:endParaRPr lang="en-US" sz="3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0"/>
          <p:cNvSpPr txBox="1"/>
          <p:nvPr/>
        </p:nvSpPr>
        <p:spPr>
          <a:xfrm>
            <a:off x="1903496" y="1779047"/>
            <a:ext cx="7240505" cy="9342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th-TH" sz="48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ความประสงค์ขอใช้บริการ</a:t>
            </a:r>
            <a:endParaRPr lang="en-US" sz="48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" y="9258300"/>
            <a:ext cx="18278475" cy="2299156"/>
            <a:chOff x="0" y="0"/>
            <a:chExt cx="6894849" cy="8672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894850" cy="867268"/>
            </a:xfrm>
            <a:custGeom>
              <a:avLst/>
              <a:gdLst/>
              <a:ahLst/>
              <a:cxnLst/>
              <a:rect l="l" t="t" r="r" b="b"/>
              <a:pathLst>
                <a:path w="6894850" h="867268">
                  <a:moveTo>
                    <a:pt x="0" y="0"/>
                  </a:moveTo>
                  <a:lnTo>
                    <a:pt x="6894850" y="0"/>
                  </a:lnTo>
                  <a:lnTo>
                    <a:pt x="6894850" y="867268"/>
                  </a:lnTo>
                  <a:lnTo>
                    <a:pt x="0" y="867268"/>
                  </a:lnTo>
                  <a:close/>
                </a:path>
              </a:pathLst>
            </a:custGeom>
            <a:solidFill>
              <a:srgbClr val="158B85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2178185" y="3545295"/>
            <a:ext cx="13931631" cy="770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FFF4D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Take care of a dog or a cat?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525" y="0"/>
            <a:ext cx="18278475" cy="2645876"/>
            <a:chOff x="0" y="0"/>
            <a:chExt cx="6894849" cy="99805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894850" cy="998055"/>
            </a:xfrm>
            <a:custGeom>
              <a:avLst/>
              <a:gdLst/>
              <a:ahLst/>
              <a:cxnLst/>
              <a:rect l="l" t="t" r="r" b="b"/>
              <a:pathLst>
                <a:path w="6894850" h="998055">
                  <a:moveTo>
                    <a:pt x="0" y="0"/>
                  </a:moveTo>
                  <a:lnTo>
                    <a:pt x="6894850" y="0"/>
                  </a:lnTo>
                  <a:lnTo>
                    <a:pt x="6894850" y="998055"/>
                  </a:lnTo>
                  <a:lnTo>
                    <a:pt x="0" y="998055"/>
                  </a:lnTo>
                  <a:close/>
                </a:path>
              </a:pathLst>
            </a:custGeom>
            <a:solidFill>
              <a:srgbClr val="F68BB0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598715" y="249663"/>
            <a:ext cx="3932399" cy="393239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B100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755739">
            <a:off x="1468490" y="586505"/>
            <a:ext cx="3484672" cy="3582373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526808" y="3007775"/>
            <a:ext cx="14995532" cy="5437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5134" lvl="1">
              <a:lnSpc>
                <a:spcPts val="5254"/>
              </a:lnSpc>
            </a:pPr>
            <a:r>
              <a:rPr lang="en-US" sz="32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1.ด้าน</a:t>
            </a:r>
            <a:r>
              <a:rPr lang="en-US" sz="3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การวางแผน </a:t>
            </a:r>
          </a:p>
          <a:p>
            <a:pPr>
              <a:lnSpc>
                <a:spcPts val="5254"/>
              </a:lnSpc>
            </a:pPr>
            <a:endParaRPr lang="en-US" sz="3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254"/>
              </a:lnSpc>
            </a:pP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</a:t>
            </a:r>
            <a:r>
              <a:rPr lang="en-US" sz="3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วางแผนที่จะส่งมอบบริการดีที่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ถูกต้อง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ครบถ้วนและให้ได้รับความพึงพอใจ</a:t>
            </a:r>
            <a:endParaRPr lang="en-US" sz="30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254"/>
              </a:lnSpc>
            </a:pP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</a:t>
            </a:r>
            <a:r>
              <a:rPr lang="en-US" sz="3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การสืบค้น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เริ่มจากวิเคราะห์ข้อคำถาม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/ </a:t>
            </a:r>
            <a:r>
              <a:rPr lang="en-US" sz="3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ความต้องการของอาจารย์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Research Buddy   </a:t>
            </a:r>
            <a:endParaRPr lang="en-US" sz="3000" dirty="0" smtClean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254"/>
              </a:lnSpc>
            </a:pPr>
            <a:r>
              <a:rPr lang="en-US" sz="3000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โดย</a:t>
            </a:r>
            <a:r>
              <a:rPr lang="en-US" sz="3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การสอบถามให้ชัดเจนและลงรายละเอียด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ให้มากที่สุด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เพื่อให้สามารถสืบค้นได้ตรงตามความต้องการ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lnSpc>
                <a:spcPts val="5254"/>
              </a:lnSpc>
            </a:pP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</a:t>
            </a:r>
            <a:r>
              <a:rPr lang="en-US" sz="3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การคัดเลือกแหล่งข้อมูลที่จะใช้สืบค้น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โดยเลือกใช้ฐานข้อมูลหลายฐานประกอบ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เพื่อให้ได้ผลการค้นที่ครอบคลุมและตรงตาม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ความต้องการมากที่สุด</a:t>
            </a:r>
            <a:endParaRPr lang="en-US" sz="30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7600926">
            <a:off x="1042544" y="666079"/>
            <a:ext cx="649589" cy="1345737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116521" y="1322938"/>
            <a:ext cx="7951280" cy="9342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48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การดำเนินงานสืบค้นข้อมูล</a:t>
            </a:r>
            <a:endParaRPr lang="en-US" sz="48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" y="9258300"/>
            <a:ext cx="18278475" cy="2299156"/>
            <a:chOff x="0" y="0"/>
            <a:chExt cx="6894849" cy="8672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894850" cy="867268"/>
            </a:xfrm>
            <a:custGeom>
              <a:avLst/>
              <a:gdLst/>
              <a:ahLst/>
              <a:cxnLst/>
              <a:rect l="l" t="t" r="r" b="b"/>
              <a:pathLst>
                <a:path w="6894850" h="867268">
                  <a:moveTo>
                    <a:pt x="0" y="0"/>
                  </a:moveTo>
                  <a:lnTo>
                    <a:pt x="6894850" y="0"/>
                  </a:lnTo>
                  <a:lnTo>
                    <a:pt x="6894850" y="867268"/>
                  </a:lnTo>
                  <a:lnTo>
                    <a:pt x="0" y="867268"/>
                  </a:lnTo>
                  <a:close/>
                </a:path>
              </a:pathLst>
            </a:custGeom>
            <a:solidFill>
              <a:srgbClr val="158B85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2178185" y="3545295"/>
            <a:ext cx="13931631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FFF4DF"/>
                </a:solidFill>
                <a:latin typeface="Open Sauce"/>
              </a:rPr>
              <a:t>Take care of a </a:t>
            </a:r>
            <a:r>
              <a:rPr lang="en-US" sz="4800">
                <a:solidFill>
                  <a:srgbClr val="FFF4DF"/>
                </a:solidFill>
                <a:latin typeface="Open Sauce Bold"/>
              </a:rPr>
              <a:t>dog</a:t>
            </a:r>
            <a:r>
              <a:rPr lang="en-US" sz="4800">
                <a:solidFill>
                  <a:srgbClr val="FFF4DF"/>
                </a:solidFill>
                <a:latin typeface="Open Sauce"/>
              </a:rPr>
              <a:t> or a </a:t>
            </a:r>
            <a:r>
              <a:rPr lang="en-US" sz="4800">
                <a:solidFill>
                  <a:srgbClr val="FFF4DF"/>
                </a:solidFill>
                <a:latin typeface="Open Sauce Bold"/>
              </a:rPr>
              <a:t>cat</a:t>
            </a:r>
            <a:r>
              <a:rPr lang="en-US" sz="4800">
                <a:solidFill>
                  <a:srgbClr val="FFF4DF"/>
                </a:solidFill>
                <a:latin typeface="Open Sauce"/>
              </a:rPr>
              <a:t>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525" y="0"/>
            <a:ext cx="18278475" cy="2645876"/>
            <a:chOff x="0" y="0"/>
            <a:chExt cx="6894849" cy="99805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894850" cy="998055"/>
            </a:xfrm>
            <a:custGeom>
              <a:avLst/>
              <a:gdLst/>
              <a:ahLst/>
              <a:cxnLst/>
              <a:rect l="l" t="t" r="r" b="b"/>
              <a:pathLst>
                <a:path w="6894850" h="998055">
                  <a:moveTo>
                    <a:pt x="0" y="0"/>
                  </a:moveTo>
                  <a:lnTo>
                    <a:pt x="6894850" y="0"/>
                  </a:lnTo>
                  <a:lnTo>
                    <a:pt x="6894850" y="998055"/>
                  </a:lnTo>
                  <a:lnTo>
                    <a:pt x="0" y="998055"/>
                  </a:lnTo>
                  <a:close/>
                </a:path>
              </a:pathLst>
            </a:custGeom>
            <a:solidFill>
              <a:srgbClr val="F68BB0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598715" y="249663"/>
            <a:ext cx="3932399" cy="393239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B100"/>
            </a:solidFill>
          </p:spPr>
        </p:sp>
      </p:grpSp>
      <p:pic>
        <p:nvPicPr>
          <p:cNvPr id="16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755739">
            <a:off x="942426" y="456713"/>
            <a:ext cx="3484672" cy="3582373"/>
          </a:xfrm>
          <a:prstGeom prst="rect">
            <a:avLst/>
          </a:prstGeom>
        </p:spPr>
      </p:pic>
      <p:pic>
        <p:nvPicPr>
          <p:cNvPr id="17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7600926">
            <a:off x="1002600" y="278484"/>
            <a:ext cx="649589" cy="134573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16521" y="1322938"/>
            <a:ext cx="7951280" cy="9342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48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การดำเนินงานสืบค้นข้อมูล</a:t>
            </a:r>
            <a:endParaRPr lang="en-US" sz="48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756416" y="2933952"/>
            <a:ext cx="15439727" cy="5128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2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en-US" sz="32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ด้านปฏิบัติการ</a:t>
            </a:r>
            <a:r>
              <a:rPr lang="en-US" sz="3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lnSpc>
                <a:spcPts val="5040"/>
              </a:lnSpc>
              <a:spcBef>
                <a:spcPct val="0"/>
              </a:spcBef>
            </a:pPr>
            <a:endParaRPr lang="en-US" sz="3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รับข้อคำถาม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/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สอบถามความต้องการของอาจารย์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Research Buddy  </a:t>
            </a:r>
          </a:p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เพื่อกำหนดประเด็นของปัญหา</a:t>
            </a:r>
            <a:endParaRPr lang="en-US" sz="3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ค้นคว้าหาคำตอบ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/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ช่วยสืบค้นรายการทรัพยากรทั้งที่มีอยู่ในสำนักหอสมุด</a:t>
            </a:r>
            <a:endParaRPr lang="en-US" sz="3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และจากแหล่งสารสนเทศต่างๆ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พร้อมทั้งให้คำแนะนำการสืบค้นทรัพยากรสารสนเทศ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แนะนำฐานข้อมูลออนไลน์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ที่สำนักหอสมุดบอกรับ</a:t>
            </a:r>
            <a:endParaRPr lang="en-US" sz="3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บันทึกข้อคำถามและรวบรวมข้อมูลเพื่อนำไปสู่การสรุปและนำเสนอต่อหัวหน้าฝ่าย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" y="9258300"/>
            <a:ext cx="18278475" cy="2299156"/>
            <a:chOff x="0" y="0"/>
            <a:chExt cx="6894849" cy="8672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894850" cy="867268"/>
            </a:xfrm>
            <a:custGeom>
              <a:avLst/>
              <a:gdLst/>
              <a:ahLst/>
              <a:cxnLst/>
              <a:rect l="l" t="t" r="r" b="b"/>
              <a:pathLst>
                <a:path w="6894850" h="867268">
                  <a:moveTo>
                    <a:pt x="0" y="0"/>
                  </a:moveTo>
                  <a:lnTo>
                    <a:pt x="6894850" y="0"/>
                  </a:lnTo>
                  <a:lnTo>
                    <a:pt x="6894850" y="867268"/>
                  </a:lnTo>
                  <a:lnTo>
                    <a:pt x="0" y="867268"/>
                  </a:lnTo>
                  <a:close/>
                </a:path>
              </a:pathLst>
            </a:custGeom>
            <a:solidFill>
              <a:srgbClr val="158B85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2178185" y="3545295"/>
            <a:ext cx="13931631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FFF4DF"/>
                </a:solidFill>
                <a:latin typeface="Open Sauce"/>
              </a:rPr>
              <a:t>Take care of a </a:t>
            </a:r>
            <a:r>
              <a:rPr lang="en-US" sz="4800">
                <a:solidFill>
                  <a:srgbClr val="FFF4DF"/>
                </a:solidFill>
                <a:latin typeface="Open Sauce Bold"/>
              </a:rPr>
              <a:t>dog</a:t>
            </a:r>
            <a:r>
              <a:rPr lang="en-US" sz="4800">
                <a:solidFill>
                  <a:srgbClr val="FFF4DF"/>
                </a:solidFill>
                <a:latin typeface="Open Sauce"/>
              </a:rPr>
              <a:t> or a </a:t>
            </a:r>
            <a:r>
              <a:rPr lang="en-US" sz="4800">
                <a:solidFill>
                  <a:srgbClr val="FFF4DF"/>
                </a:solidFill>
                <a:latin typeface="Open Sauce Bold"/>
              </a:rPr>
              <a:t>cat</a:t>
            </a:r>
            <a:r>
              <a:rPr lang="en-US" sz="4800">
                <a:solidFill>
                  <a:srgbClr val="FFF4DF"/>
                </a:solidFill>
                <a:latin typeface="Open Sauce"/>
              </a:rPr>
              <a:t>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525" y="0"/>
            <a:ext cx="18278475" cy="2645876"/>
            <a:chOff x="0" y="0"/>
            <a:chExt cx="6894849" cy="99805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894850" cy="998055"/>
            </a:xfrm>
            <a:custGeom>
              <a:avLst/>
              <a:gdLst/>
              <a:ahLst/>
              <a:cxnLst/>
              <a:rect l="l" t="t" r="r" b="b"/>
              <a:pathLst>
                <a:path w="6894850" h="998055">
                  <a:moveTo>
                    <a:pt x="0" y="0"/>
                  </a:moveTo>
                  <a:lnTo>
                    <a:pt x="6894850" y="0"/>
                  </a:lnTo>
                  <a:lnTo>
                    <a:pt x="6894850" y="998055"/>
                  </a:lnTo>
                  <a:lnTo>
                    <a:pt x="0" y="998055"/>
                  </a:lnTo>
                  <a:close/>
                </a:path>
              </a:pathLst>
            </a:custGeom>
            <a:solidFill>
              <a:srgbClr val="F68BB0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598715" y="249663"/>
            <a:ext cx="3932399" cy="393239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B100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755739">
            <a:off x="942426" y="456713"/>
            <a:ext cx="3484672" cy="3582373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756887" y="3068175"/>
            <a:ext cx="14352929" cy="5206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2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</a:t>
            </a:r>
            <a:r>
              <a:rPr lang="en-US" sz="32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ด้านการประสานงาน</a:t>
            </a:r>
            <a:r>
              <a:rPr lang="en-US" sz="3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lnSpc>
                <a:spcPts val="5320"/>
              </a:lnSpc>
              <a:spcBef>
                <a:spcPct val="0"/>
              </a:spcBef>
            </a:pPr>
            <a:endParaRPr lang="en-US" sz="3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ประสานงานระหว่างบรรณารักษ์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นักเอกสารสนเทศ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ภายในสำนักหอสมุด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เพื่อให้ได้ความถูกต้องชัดเจนของข้อมูล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ก่อนส่งต่อให้แก่อาจารย์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Research Buddy  </a:t>
            </a:r>
            <a:r>
              <a:rPr lang="en-US" sz="32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sz="32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เช่น</a:t>
            </a:r>
            <a:r>
              <a:rPr lang="en-US" sz="32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หากผู้บริการต้องการจะสั่งซื้อหนังสือ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จะสอบถามไปยังฝ่ายจัดการทรัพยากรสารสนเทศ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หรือถ้าเป็นเรื่องการใช้งานฐานข้อมูลเชิงลึกประสานบรรณารักษ์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คุณสารภี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คุณศรัญญาภรณ์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และหากอาจารย์ต้องการยืมหนังสือต่างสถาบัน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ก็ประสานบรรณารักษ์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คุณสมใจ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เพื่อทำการยืมระหว่างห้องสมุด</a:t>
            </a:r>
            <a:r>
              <a:rPr lang="en-US" sz="3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32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เป็นต้น</a:t>
            </a:r>
            <a:endParaRPr lang="en-US" sz="3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7600926">
            <a:off x="1002600" y="278484"/>
            <a:ext cx="649589" cy="134573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16521" y="1322938"/>
            <a:ext cx="7951280" cy="9342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48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การดำเนินงานสืบค้นข้อมูล</a:t>
            </a:r>
            <a:endParaRPr lang="en-US" sz="48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" y="9258300"/>
            <a:ext cx="18278475" cy="2299156"/>
            <a:chOff x="0" y="0"/>
            <a:chExt cx="6894849" cy="8672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894850" cy="867268"/>
            </a:xfrm>
            <a:custGeom>
              <a:avLst/>
              <a:gdLst/>
              <a:ahLst/>
              <a:cxnLst/>
              <a:rect l="l" t="t" r="r" b="b"/>
              <a:pathLst>
                <a:path w="6894850" h="867268">
                  <a:moveTo>
                    <a:pt x="0" y="0"/>
                  </a:moveTo>
                  <a:lnTo>
                    <a:pt x="6894850" y="0"/>
                  </a:lnTo>
                  <a:lnTo>
                    <a:pt x="6894850" y="867268"/>
                  </a:lnTo>
                  <a:lnTo>
                    <a:pt x="0" y="867268"/>
                  </a:lnTo>
                  <a:close/>
                </a:path>
              </a:pathLst>
            </a:custGeom>
            <a:solidFill>
              <a:srgbClr val="158B85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2178185" y="3545295"/>
            <a:ext cx="13931631" cy="770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FFF4D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Take care of a dog or a cat?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525" y="0"/>
            <a:ext cx="18278475" cy="2645876"/>
            <a:chOff x="0" y="0"/>
            <a:chExt cx="6894849" cy="99805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894850" cy="998055"/>
            </a:xfrm>
            <a:custGeom>
              <a:avLst/>
              <a:gdLst/>
              <a:ahLst/>
              <a:cxnLst/>
              <a:rect l="l" t="t" r="r" b="b"/>
              <a:pathLst>
                <a:path w="6894850" h="998055">
                  <a:moveTo>
                    <a:pt x="0" y="0"/>
                  </a:moveTo>
                  <a:lnTo>
                    <a:pt x="6894850" y="0"/>
                  </a:lnTo>
                  <a:lnTo>
                    <a:pt x="6894850" y="998055"/>
                  </a:lnTo>
                  <a:lnTo>
                    <a:pt x="0" y="998055"/>
                  </a:lnTo>
                  <a:close/>
                </a:path>
              </a:pathLst>
            </a:custGeom>
            <a:solidFill>
              <a:srgbClr val="F68BB0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598715" y="249663"/>
            <a:ext cx="3932399" cy="393239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B100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755739">
            <a:off x="861181" y="586505"/>
            <a:ext cx="3484672" cy="3582373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850159" y="3101253"/>
            <a:ext cx="11983393" cy="4757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20"/>
              </a:lnSpc>
              <a:spcBef>
                <a:spcPct val="0"/>
              </a:spcBef>
            </a:pPr>
            <a:r>
              <a:rPr lang="en-US" sz="38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</a:t>
            </a:r>
            <a:r>
              <a:rPr lang="en-US" sz="38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ด้านการบริการ</a:t>
            </a:r>
            <a:r>
              <a:rPr lang="en-US" sz="38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lnSpc>
                <a:spcPts val="5320"/>
              </a:lnSpc>
              <a:spcBef>
                <a:spcPct val="0"/>
              </a:spcBef>
            </a:pPr>
            <a:endParaRPr lang="en-US" sz="38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320"/>
              </a:lnSpc>
              <a:spcBef>
                <a:spcPct val="0"/>
              </a:spcBef>
            </a:pPr>
            <a:r>
              <a:rPr lang="en-US" sz="3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</a:t>
            </a:r>
            <a:r>
              <a:rPr lang="en-US" sz="3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บริการดาวน์โหลดเอกสารอิเล็กทรอนิกส์</a:t>
            </a:r>
            <a:r>
              <a:rPr lang="en-US" sz="3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lnSpc>
                <a:spcPts val="5320"/>
              </a:lnSpc>
              <a:spcBef>
                <a:spcPct val="0"/>
              </a:spcBef>
            </a:pPr>
            <a:r>
              <a:rPr lang="en-US" sz="3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</a:t>
            </a:r>
            <a:r>
              <a:rPr lang="en-US" sz="3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บริการสืบค้นข้อมูลผ่านทางอีเมล</a:t>
            </a:r>
            <a:r>
              <a:rPr lang="en-US" sz="3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lnSpc>
                <a:spcPts val="5320"/>
              </a:lnSpc>
              <a:spcBef>
                <a:spcPct val="0"/>
              </a:spcBef>
            </a:pPr>
            <a:r>
              <a:rPr lang="en-US" sz="3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</a:t>
            </a:r>
            <a:r>
              <a:rPr lang="en-US" sz="3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บริการตอบคำถามผ่านทางโทรศัพท์</a:t>
            </a:r>
            <a:r>
              <a:rPr lang="en-US" sz="3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/ </a:t>
            </a:r>
            <a:r>
              <a:rPr lang="en-US" sz="3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ไลน์</a:t>
            </a:r>
            <a:endParaRPr lang="en-US" sz="38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5320"/>
              </a:lnSpc>
              <a:spcBef>
                <a:spcPct val="0"/>
              </a:spcBef>
            </a:pPr>
            <a:r>
              <a:rPr lang="en-US" sz="3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</a:t>
            </a:r>
            <a:r>
              <a:rPr lang="en-US" sz="3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บริการอำนวยความสะดวกในเรื่องการรับบริการต่างๆ</a:t>
            </a:r>
            <a:r>
              <a:rPr lang="en-US" sz="3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lnSpc>
                <a:spcPts val="5320"/>
              </a:lnSpc>
              <a:spcBef>
                <a:spcPct val="0"/>
              </a:spcBef>
            </a:pPr>
            <a:r>
              <a:rPr lang="en-US" sz="3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</a:t>
            </a:r>
            <a:r>
              <a:rPr lang="en-US" sz="3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บันทึกสถิติจำนวนการให้บริการเพื่อรายงานต่อหัวหน้าฝ่าย</a:t>
            </a:r>
            <a:endParaRPr lang="en-US" sz="38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7600926">
            <a:off x="791725" y="427380"/>
            <a:ext cx="649589" cy="134573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16521" y="1322938"/>
            <a:ext cx="7951280" cy="9342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48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การดำเนินงานสืบค้นข้อมูล</a:t>
            </a:r>
            <a:endParaRPr lang="en-US" sz="48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8B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31490"/>
            <a:ext cx="18288000" cy="2583735"/>
            <a:chOff x="0" y="0"/>
            <a:chExt cx="7936794" cy="11213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936795" cy="1121313"/>
            </a:xfrm>
            <a:custGeom>
              <a:avLst/>
              <a:gdLst/>
              <a:ahLst/>
              <a:cxnLst/>
              <a:rect l="l" t="t" r="r" b="b"/>
              <a:pathLst>
                <a:path w="7936795" h="1121313">
                  <a:moveTo>
                    <a:pt x="0" y="0"/>
                  </a:moveTo>
                  <a:lnTo>
                    <a:pt x="7936795" y="0"/>
                  </a:lnTo>
                  <a:lnTo>
                    <a:pt x="7936795" y="1121313"/>
                  </a:lnTo>
                  <a:lnTo>
                    <a:pt x="0" y="1121313"/>
                  </a:lnTo>
                  <a:close/>
                </a:path>
              </a:pathLst>
            </a:custGeom>
            <a:solidFill>
              <a:srgbClr val="158B85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96995" y="2583735"/>
            <a:ext cx="16193380" cy="6905105"/>
            <a:chOff x="0" y="0"/>
            <a:chExt cx="8156971" cy="347825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56971" cy="3478257"/>
            </a:xfrm>
            <a:custGeom>
              <a:avLst/>
              <a:gdLst/>
              <a:ahLst/>
              <a:cxnLst/>
              <a:rect l="l" t="t" r="r" b="b"/>
              <a:pathLst>
                <a:path w="8156971" h="3478257">
                  <a:moveTo>
                    <a:pt x="0" y="0"/>
                  </a:moveTo>
                  <a:lnTo>
                    <a:pt x="8156971" y="0"/>
                  </a:lnTo>
                  <a:lnTo>
                    <a:pt x="8156971" y="3478257"/>
                  </a:lnTo>
                  <a:lnTo>
                    <a:pt x="0" y="3478257"/>
                  </a:lnTo>
                  <a:close/>
                </a:path>
              </a:pathLst>
            </a:custGeom>
            <a:solidFill>
              <a:srgbClr val="FFF4D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1331072" y="1840956"/>
            <a:ext cx="1914086" cy="364803"/>
            <a:chOff x="0" y="0"/>
            <a:chExt cx="2252287" cy="429260"/>
          </a:xfrm>
        </p:grpSpPr>
        <p:sp>
          <p:nvSpPr>
            <p:cNvPr id="7" name="Freeform 7"/>
            <p:cNvSpPr/>
            <p:nvPr/>
          </p:nvSpPr>
          <p:spPr>
            <a:xfrm>
              <a:off x="0" y="-5080"/>
              <a:ext cx="2252288" cy="434340"/>
            </a:xfrm>
            <a:custGeom>
              <a:avLst/>
              <a:gdLst/>
              <a:ahLst/>
              <a:cxnLst/>
              <a:rect l="l" t="t" r="r" b="b"/>
              <a:pathLst>
                <a:path w="2252288" h="434340">
                  <a:moveTo>
                    <a:pt x="2234507" y="187960"/>
                  </a:moveTo>
                  <a:lnTo>
                    <a:pt x="1972887" y="11430"/>
                  </a:lnTo>
                  <a:cubicBezTo>
                    <a:pt x="1955107" y="0"/>
                    <a:pt x="1932247" y="3810"/>
                    <a:pt x="1919547" y="21590"/>
                  </a:cubicBezTo>
                  <a:cubicBezTo>
                    <a:pt x="1908117" y="39370"/>
                    <a:pt x="1911927" y="62230"/>
                    <a:pt x="1929707" y="74930"/>
                  </a:cubicBezTo>
                  <a:lnTo>
                    <a:pt x="2088457" y="181610"/>
                  </a:lnTo>
                  <a:lnTo>
                    <a:pt x="0" y="181610"/>
                  </a:lnTo>
                  <a:lnTo>
                    <a:pt x="0" y="257810"/>
                  </a:lnTo>
                  <a:lnTo>
                    <a:pt x="2088457" y="257810"/>
                  </a:lnTo>
                  <a:lnTo>
                    <a:pt x="1929707" y="364490"/>
                  </a:lnTo>
                  <a:cubicBezTo>
                    <a:pt x="1911927" y="375920"/>
                    <a:pt x="1908117" y="400050"/>
                    <a:pt x="1919547" y="417830"/>
                  </a:cubicBezTo>
                  <a:cubicBezTo>
                    <a:pt x="1927167" y="429260"/>
                    <a:pt x="1938597" y="434340"/>
                    <a:pt x="1951297" y="434340"/>
                  </a:cubicBezTo>
                  <a:cubicBezTo>
                    <a:pt x="1958917" y="434340"/>
                    <a:pt x="1966538" y="431800"/>
                    <a:pt x="1972888" y="427990"/>
                  </a:cubicBezTo>
                  <a:lnTo>
                    <a:pt x="2235777" y="251460"/>
                  </a:lnTo>
                  <a:cubicBezTo>
                    <a:pt x="2245938" y="243840"/>
                    <a:pt x="2252288" y="232410"/>
                    <a:pt x="2252288" y="219710"/>
                  </a:cubicBezTo>
                  <a:cubicBezTo>
                    <a:pt x="2252288" y="207010"/>
                    <a:pt x="2245938" y="195580"/>
                    <a:pt x="2234507" y="187960"/>
                  </a:cubicBezTo>
                  <a:close/>
                </a:path>
              </a:pathLst>
            </a:custGeom>
            <a:solidFill>
              <a:srgbClr val="FFF4D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-819997" y="7292101"/>
            <a:ext cx="4233984" cy="3932399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B100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6117143" y="1587142"/>
            <a:ext cx="7128015" cy="776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5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สถิติการให้บริการ</a:t>
            </a:r>
            <a:endParaRPr lang="en-US" sz="5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755739">
            <a:off x="1901688" y="1224285"/>
            <a:ext cx="3484672" cy="3582373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7600926">
            <a:off x="1961862" y="3808204"/>
            <a:ext cx="649589" cy="1345737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413987" y="2963685"/>
            <a:ext cx="13457235" cy="630807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09071" y="657498"/>
            <a:ext cx="15950229" cy="897200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55058" y="714096"/>
            <a:ext cx="16577885" cy="885880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77778" y="922101"/>
            <a:ext cx="16081522" cy="844279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180813" y="175875"/>
            <a:ext cx="10731691" cy="993525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63723" y="7703265"/>
            <a:ext cx="15324277" cy="2583735"/>
            <a:chOff x="0" y="0"/>
            <a:chExt cx="6650571" cy="11213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50571" cy="1121313"/>
            </a:xfrm>
            <a:custGeom>
              <a:avLst/>
              <a:gdLst/>
              <a:ahLst/>
              <a:cxnLst/>
              <a:rect l="l" t="t" r="r" b="b"/>
              <a:pathLst>
                <a:path w="6650571" h="1121313">
                  <a:moveTo>
                    <a:pt x="0" y="0"/>
                  </a:moveTo>
                  <a:lnTo>
                    <a:pt x="6650571" y="0"/>
                  </a:lnTo>
                  <a:lnTo>
                    <a:pt x="6650571" y="1121313"/>
                  </a:lnTo>
                  <a:lnTo>
                    <a:pt x="0" y="1121313"/>
                  </a:lnTo>
                  <a:close/>
                </a:path>
              </a:pathLst>
            </a:custGeom>
            <a:solidFill>
              <a:srgbClr val="158B85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5200304" cy="2583735"/>
            <a:chOff x="0" y="0"/>
            <a:chExt cx="6596768" cy="112131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596768" cy="1121313"/>
            </a:xfrm>
            <a:custGeom>
              <a:avLst/>
              <a:gdLst/>
              <a:ahLst/>
              <a:cxnLst/>
              <a:rect l="l" t="t" r="r" b="b"/>
              <a:pathLst>
                <a:path w="6596768" h="1121313">
                  <a:moveTo>
                    <a:pt x="0" y="0"/>
                  </a:moveTo>
                  <a:lnTo>
                    <a:pt x="6596768" y="0"/>
                  </a:lnTo>
                  <a:lnTo>
                    <a:pt x="6596768" y="1121313"/>
                  </a:lnTo>
                  <a:lnTo>
                    <a:pt x="0" y="1121313"/>
                  </a:lnTo>
                  <a:close/>
                </a:path>
              </a:pathLst>
            </a:custGeom>
            <a:solidFill>
              <a:srgbClr val="FFB1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5200304" y="0"/>
            <a:ext cx="3087696" cy="7703265"/>
            <a:chOff x="0" y="0"/>
            <a:chExt cx="1340027" cy="33431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40027" cy="3343134"/>
            </a:xfrm>
            <a:custGeom>
              <a:avLst/>
              <a:gdLst/>
              <a:ahLst/>
              <a:cxnLst/>
              <a:rect l="l" t="t" r="r" b="b"/>
              <a:pathLst>
                <a:path w="1340027" h="3343134">
                  <a:moveTo>
                    <a:pt x="0" y="0"/>
                  </a:moveTo>
                  <a:lnTo>
                    <a:pt x="1340027" y="0"/>
                  </a:lnTo>
                  <a:lnTo>
                    <a:pt x="1340027" y="3343134"/>
                  </a:lnTo>
                  <a:lnTo>
                    <a:pt x="0" y="3343134"/>
                  </a:lnTo>
                  <a:close/>
                </a:path>
              </a:pathLst>
            </a:custGeom>
            <a:solidFill>
              <a:srgbClr val="F68BB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0" y="2583735"/>
            <a:ext cx="3087696" cy="7703265"/>
            <a:chOff x="0" y="0"/>
            <a:chExt cx="1340027" cy="334313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40027" cy="3343134"/>
            </a:xfrm>
            <a:custGeom>
              <a:avLst/>
              <a:gdLst/>
              <a:ahLst/>
              <a:cxnLst/>
              <a:rect l="l" t="t" r="r" b="b"/>
              <a:pathLst>
                <a:path w="1340027" h="3343134">
                  <a:moveTo>
                    <a:pt x="0" y="0"/>
                  </a:moveTo>
                  <a:lnTo>
                    <a:pt x="1340027" y="0"/>
                  </a:lnTo>
                  <a:lnTo>
                    <a:pt x="1340027" y="3343134"/>
                  </a:lnTo>
                  <a:lnTo>
                    <a:pt x="0" y="3343134"/>
                  </a:lnTo>
                  <a:close/>
                </a:path>
              </a:pathLst>
            </a:custGeom>
            <a:solidFill>
              <a:srgbClr val="003844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5200304" y="8812731"/>
            <a:ext cx="2058996" cy="364803"/>
            <a:chOff x="0" y="0"/>
            <a:chExt cx="2422802" cy="429260"/>
          </a:xfrm>
        </p:grpSpPr>
        <p:sp>
          <p:nvSpPr>
            <p:cNvPr id="11" name="Freeform 11"/>
            <p:cNvSpPr/>
            <p:nvPr/>
          </p:nvSpPr>
          <p:spPr>
            <a:xfrm>
              <a:off x="0" y="-5080"/>
              <a:ext cx="2422803" cy="434340"/>
            </a:xfrm>
            <a:custGeom>
              <a:avLst/>
              <a:gdLst/>
              <a:ahLst/>
              <a:cxnLst/>
              <a:rect l="l" t="t" r="r" b="b"/>
              <a:pathLst>
                <a:path w="2422803" h="434340">
                  <a:moveTo>
                    <a:pt x="2405023" y="187960"/>
                  </a:moveTo>
                  <a:lnTo>
                    <a:pt x="2143403" y="11430"/>
                  </a:lnTo>
                  <a:cubicBezTo>
                    <a:pt x="2125623" y="0"/>
                    <a:pt x="2102763" y="3810"/>
                    <a:pt x="2090063" y="21590"/>
                  </a:cubicBezTo>
                  <a:cubicBezTo>
                    <a:pt x="2078633" y="39370"/>
                    <a:pt x="2082443" y="62230"/>
                    <a:pt x="2100223" y="74930"/>
                  </a:cubicBezTo>
                  <a:lnTo>
                    <a:pt x="2258973" y="181610"/>
                  </a:lnTo>
                  <a:lnTo>
                    <a:pt x="0" y="181610"/>
                  </a:lnTo>
                  <a:lnTo>
                    <a:pt x="0" y="257810"/>
                  </a:lnTo>
                  <a:lnTo>
                    <a:pt x="2258973" y="257810"/>
                  </a:lnTo>
                  <a:lnTo>
                    <a:pt x="2100223" y="364490"/>
                  </a:lnTo>
                  <a:cubicBezTo>
                    <a:pt x="2082443" y="375920"/>
                    <a:pt x="2078633" y="400050"/>
                    <a:pt x="2090063" y="417830"/>
                  </a:cubicBezTo>
                  <a:cubicBezTo>
                    <a:pt x="2097683" y="429260"/>
                    <a:pt x="2109113" y="434340"/>
                    <a:pt x="2121813" y="434340"/>
                  </a:cubicBezTo>
                  <a:cubicBezTo>
                    <a:pt x="2129433" y="434340"/>
                    <a:pt x="2137053" y="431800"/>
                    <a:pt x="2143403" y="427990"/>
                  </a:cubicBezTo>
                  <a:lnTo>
                    <a:pt x="2406293" y="251460"/>
                  </a:lnTo>
                  <a:cubicBezTo>
                    <a:pt x="2416453" y="243840"/>
                    <a:pt x="2422803" y="232410"/>
                    <a:pt x="2422803" y="219710"/>
                  </a:cubicBezTo>
                  <a:cubicBezTo>
                    <a:pt x="2422803" y="207010"/>
                    <a:pt x="2416453" y="195580"/>
                    <a:pt x="2405023" y="187960"/>
                  </a:cubicBezTo>
                  <a:close/>
                </a:path>
              </a:pathLst>
            </a:custGeom>
            <a:solidFill>
              <a:srgbClr val="FFF4DF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3995726" y="3842108"/>
            <a:ext cx="10759640" cy="1472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519"/>
              </a:lnSpc>
              <a:spcBef>
                <a:spcPct val="0"/>
              </a:spcBef>
            </a:pPr>
            <a:r>
              <a:rPr lang="en-US" sz="9600">
                <a:solidFill>
                  <a:srgbClr val="272626"/>
                </a:solidFill>
                <a:cs typeface="Open Sauce SemiBold Bold"/>
              </a:rPr>
              <a:t>ขอบคุณค่ะ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709</Words>
  <Application>Microsoft Office PowerPoint</Application>
  <PresentationFormat>Custom</PresentationFormat>
  <Paragraphs>87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Calibri</vt:lpstr>
      <vt:lpstr>Arial</vt:lpstr>
      <vt:lpstr>Tahoma</vt:lpstr>
      <vt:lpstr>Open Sauce Bold</vt:lpstr>
      <vt:lpstr>Archivo Black</vt:lpstr>
      <vt:lpstr>Open Sauce SemiBold Bold</vt:lpstr>
      <vt:lpstr>Open Sauce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บริการ Research Buddy</dc:title>
  <dc:creator>PorBook</dc:creator>
  <cp:lastModifiedBy>Windows User</cp:lastModifiedBy>
  <cp:revision>7</cp:revision>
  <dcterms:created xsi:type="dcterms:W3CDTF">2006-08-16T00:00:00Z</dcterms:created>
  <dcterms:modified xsi:type="dcterms:W3CDTF">2021-12-14T06:50:53Z</dcterms:modified>
  <dc:identifier>DAEyBr9ksko</dc:identifier>
</cp:coreProperties>
</file>