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6" r:id="rId4"/>
    <p:sldId id="263" r:id="rId5"/>
    <p:sldId id="264" r:id="rId6"/>
    <p:sldId id="267" r:id="rId7"/>
    <p:sldId id="268" r:id="rId8"/>
    <p:sldId id="269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303" r:id="rId37"/>
    <p:sldId id="304" r:id="rId38"/>
    <p:sldId id="298" r:id="rId39"/>
    <p:sldId id="299" r:id="rId40"/>
    <p:sldId id="300" r:id="rId41"/>
    <p:sldId id="301" r:id="rId42"/>
  </p:sldIdLst>
  <p:sldSz cx="9144000" cy="5715000" type="screen16x10"/>
  <p:notesSz cx="6858000" cy="9144000"/>
  <p:defaultTextStyle>
    <a:defPPr>
      <a:defRPr lang="th-TH"/>
    </a:defPPr>
    <a:lvl1pPr marL="0" algn="l" defTabSz="713232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00"/>
    <a:srgbClr val="F1E96B"/>
    <a:srgbClr val="FFB3D5"/>
    <a:srgbClr val="59C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70"/>
    <p:restoredTop sz="94648"/>
  </p:normalViewPr>
  <p:slideViewPr>
    <p:cSldViewPr snapToGrid="0" snapToObjects="1">
      <p:cViewPr varScale="1">
        <p:scale>
          <a:sx n="57" d="100"/>
          <a:sy n="57" d="100"/>
        </p:scale>
        <p:origin x="8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A78C-8A3F-BB4B-8012-A5EB48284BAE}" type="datetimeFigureOut">
              <a:rPr lang="th-TH" smtClean="0"/>
              <a:t>17/07/62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78B6-3CC2-3841-A702-9010DF35FA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A78C-8A3F-BB4B-8012-A5EB48284BAE}" type="datetimeFigureOut">
              <a:rPr lang="th-TH" smtClean="0"/>
              <a:t>17/07/62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78B6-3CC2-3841-A702-9010DF35FA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A78C-8A3F-BB4B-8012-A5EB48284BAE}" type="datetimeFigureOut">
              <a:rPr lang="th-TH" smtClean="0"/>
              <a:t>17/07/62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78B6-3CC2-3841-A702-9010DF35FA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71600" y="1977402"/>
            <a:ext cx="7272808" cy="25602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84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65165" y="704094"/>
            <a:ext cx="3456384" cy="6400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065017" y="1386498"/>
            <a:ext cx="3456384" cy="3200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1403648" y="1107888"/>
            <a:ext cx="1584176" cy="176019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84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386498"/>
            <a:ext cx="951045" cy="110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80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305644" y="0"/>
            <a:ext cx="2532712" cy="18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305644" y="1937500"/>
            <a:ext cx="2532712" cy="18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305644" y="3875000"/>
            <a:ext cx="2532712" cy="18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8139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417784"/>
            <a:ext cx="9144000" cy="297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84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xmlns="" id="{BB950223-00FB-4696-91A1-2942A4243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37198"/>
            <a:ext cx="9144000" cy="6400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xmlns="" id="{53766E37-EEB2-4FF0-8A85-A793B8C24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77269"/>
            <a:ext cx="9144000" cy="3200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0393" y="4606622"/>
            <a:ext cx="848311" cy="98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08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4860032" y="1017296"/>
            <a:ext cx="3312368" cy="3680409"/>
            <a:chOff x="5112060" y="1203598"/>
            <a:chExt cx="3312368" cy="3312368"/>
          </a:xfrm>
        </p:grpSpPr>
        <p:sp>
          <p:nvSpPr>
            <p:cNvPr id="3" name="Oval 2"/>
            <p:cNvSpPr/>
            <p:nvPr userDrawn="1"/>
          </p:nvSpPr>
          <p:spPr>
            <a:xfrm>
              <a:off x="5184068" y="1275606"/>
              <a:ext cx="3168352" cy="316835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84"/>
            </a:p>
          </p:txBody>
        </p:sp>
        <p:sp>
          <p:nvSpPr>
            <p:cNvPr id="7" name="Oval 6"/>
            <p:cNvSpPr/>
            <p:nvPr userDrawn="1"/>
          </p:nvSpPr>
          <p:spPr>
            <a:xfrm>
              <a:off x="5112060" y="1203598"/>
              <a:ext cx="3312368" cy="331236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84"/>
            </a:p>
          </p:txBody>
        </p:sp>
      </p:grpSp>
      <p:sp>
        <p:nvSpPr>
          <p:cNvPr id="2" name="Parallelogram 1"/>
          <p:cNvSpPr/>
          <p:nvPr userDrawn="1"/>
        </p:nvSpPr>
        <p:spPr>
          <a:xfrm>
            <a:off x="0" y="0"/>
            <a:ext cx="4968552" cy="5715000"/>
          </a:xfrm>
          <a:prstGeom prst="parallelogram">
            <a:avLst>
              <a:gd name="adj" fmla="val 5509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84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932040" y="2137420"/>
            <a:ext cx="3168352" cy="109938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36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40" y="3211402"/>
            <a:ext cx="3168352" cy="52619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12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47" y="1516264"/>
            <a:ext cx="2316681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33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37198"/>
            <a:ext cx="9144000" cy="6400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77269"/>
            <a:ext cx="9144000" cy="3200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11156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699792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84">
              <a:solidFill>
                <a:srgbClr val="D15A12"/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3772" y="3017518"/>
            <a:ext cx="2232248" cy="160017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Columns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00" y="4057634"/>
            <a:ext cx="892306" cy="103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48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/>
          <p:cNvSpPr/>
          <p:nvPr userDrawn="1"/>
        </p:nvSpPr>
        <p:spPr>
          <a:xfrm>
            <a:off x="1225325" y="1417903"/>
            <a:ext cx="3816000" cy="3680000"/>
          </a:xfrm>
          <a:prstGeom prst="frame">
            <a:avLst>
              <a:gd name="adj1" fmla="val 191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184">
              <a:solidFill>
                <a:schemeClr val="tx1"/>
              </a:solidFill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7001" y="617251"/>
            <a:ext cx="3816424" cy="3680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88753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A78C-8A3F-BB4B-8012-A5EB48284BAE}" type="datetimeFigureOut">
              <a:rPr lang="th-TH" smtClean="0"/>
              <a:t>17/07/62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78B6-3CC2-3841-A702-9010DF35FA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A78C-8A3F-BB4B-8012-A5EB48284BAE}" type="datetimeFigureOut">
              <a:rPr lang="th-TH" smtClean="0"/>
              <a:t>17/07/62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78B6-3CC2-3841-A702-9010DF35FA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A78C-8A3F-BB4B-8012-A5EB48284BAE}" type="datetimeFigureOut">
              <a:rPr lang="th-TH" smtClean="0"/>
              <a:t>17/07/62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78B6-3CC2-3841-A702-9010DF35FA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A78C-8A3F-BB4B-8012-A5EB48284BAE}" type="datetimeFigureOut">
              <a:rPr lang="th-TH" smtClean="0"/>
              <a:t>17/07/62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78B6-3CC2-3841-A702-9010DF35FA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A78C-8A3F-BB4B-8012-A5EB48284BAE}" type="datetimeFigureOut">
              <a:rPr lang="th-TH" smtClean="0"/>
              <a:t>17/07/62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78B6-3CC2-3841-A702-9010DF35FA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A78C-8A3F-BB4B-8012-A5EB48284BAE}" type="datetimeFigureOut">
              <a:rPr lang="th-TH" smtClean="0"/>
              <a:t>17/07/62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78B6-3CC2-3841-A702-9010DF35FA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A78C-8A3F-BB4B-8012-A5EB48284BAE}" type="datetimeFigureOut">
              <a:rPr lang="th-TH" smtClean="0"/>
              <a:t>17/07/62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78B6-3CC2-3841-A702-9010DF35FA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ลากรูปภาพไปยังพื้นที่ที่สำรองไว้ หรือคลิกไอคอนเพื่อเพิ่ม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A78C-8A3F-BB4B-8012-A5EB48284BAE}" type="datetimeFigureOut">
              <a:rPr lang="th-TH" smtClean="0"/>
              <a:t>17/07/62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78B6-3CC2-3841-A702-9010DF35FAA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4A78C-8A3F-BB4B-8012-A5EB48284BAE}" type="datetimeFigureOut">
              <a:rPr lang="th-TH" smtClean="0"/>
              <a:t>17/07/62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778B6-3CC2-3841-A702-9010DF35FA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267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 flipV="1">
            <a:off x="0" y="-2"/>
            <a:ext cx="9144000" cy="3222602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723795" y="908705"/>
            <a:ext cx="74087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th-TH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ปฐมนิเทศ</a:t>
            </a:r>
            <a:r>
              <a:rPr lang="th-TH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การใช้ห้องสมุด 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  <a:p>
            <a:pPr algn="ctr">
              <a:spcBef>
                <a:spcPts val="0"/>
              </a:spcBef>
            </a:pPr>
            <a:r>
              <a:rPr lang="th-TH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ประจำปีการศึกษา </a:t>
            </a:r>
            <a:r>
              <a:rPr lang="th-TH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256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2</a:t>
            </a:r>
            <a:endParaRPr lang="th-TH" sz="7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namDeklenchaya" charset="0"/>
              <a:ea typeface="SanamDeklenchaya" charset="0"/>
              <a:cs typeface="SanamDeklenchaya" charset="0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0" y="1393727"/>
            <a:ext cx="1729810" cy="317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4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65165" y="274320"/>
            <a:ext cx="3805898" cy="1069844"/>
          </a:xfrm>
        </p:spPr>
        <p:txBody>
          <a:bodyPr>
            <a:noAutofit/>
          </a:bodyPr>
          <a:lstStyle/>
          <a:p>
            <a:r>
              <a:rPr lang="th-TH" altLang="ko-KR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ข้อควรรู้</a:t>
            </a:r>
            <a:r>
              <a:rPr lang="en-US" altLang="ko-KR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!!</a:t>
            </a:r>
            <a:endParaRPr lang="ko-KR" alt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8902" y="2118837"/>
            <a:ext cx="72255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en-US" sz="2800" b="1" dirty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                              มก. </a:t>
            </a:r>
            <a:r>
              <a:rPr lang="th-TH" altLang="en-US" sz="2800" b="1" dirty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มีนโยบายให้ระงับสิทธิ์ลงทะเบียนเรียนกรณีค้างหนี้สินกับสำนักหอสมุด</a:t>
            </a:r>
          </a:p>
          <a:p>
            <a:r>
              <a:rPr lang="th-TH" altLang="en-US" sz="2800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altLang="en-US" sz="28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นิสิตที่ค้างส่งหนังสือ / สื่อโสตฯ ตั้งแต่   1 รายการ หรือค้างค่าปรับมากกว่า 200 บาท กรุณาติดต่อสำนักหอสมุด ณ เคาน์เตอร์   ยืม-คืน ชั้น 1 อาคารช่วงเกษตรศิลปการ</a:t>
            </a:r>
          </a:p>
        </p:txBody>
      </p:sp>
    </p:spTree>
    <p:extLst>
      <p:ext uri="{BB962C8B-B14F-4D97-AF65-F5344CB8AC3E}">
        <p14:creationId xmlns:p14="http://schemas.microsoft.com/office/powerpoint/2010/main" val="5274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4" descr="1033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68" y="841276"/>
            <a:ext cx="8154117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5" descr="10332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2" y="841276"/>
            <a:ext cx="5937833" cy="334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00" y="2331622"/>
            <a:ext cx="3414254" cy="31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9" descr="10334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4" y="807462"/>
            <a:ext cx="6917847" cy="389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รูปภาพ 11" descr="10332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54" y="3126966"/>
            <a:ext cx="4090507" cy="230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รูปภาพ 12" descr="10333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0" y="849668"/>
            <a:ext cx="3052196" cy="452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รูปภาพ 14" descr="10333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111" y="1732623"/>
            <a:ext cx="4222459" cy="23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15" descr="103340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6" y="800923"/>
            <a:ext cx="5579534" cy="313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รูปภาพ 10" descr="103339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076" y="3224021"/>
            <a:ext cx="3900995" cy="219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รูปภาพ 16" descr="103326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0" y="791627"/>
            <a:ext cx="6332810" cy="356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รูปภาพ 17" descr="103327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437" y="3206831"/>
            <a:ext cx="3829946" cy="215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รูปภาพ 18" descr="10333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04" y="796802"/>
            <a:ext cx="8140936" cy="458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รูปภาพ 20" descr="onlin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8510"/>
            <a:ext cx="8002624" cy="459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1"/>
          <p:cNvSpPr txBox="1">
            <a:spLocks/>
          </p:cNvSpPr>
          <p:nvPr/>
        </p:nvSpPr>
        <p:spPr>
          <a:xfrm>
            <a:off x="14560" y="285750"/>
            <a:ext cx="9144000" cy="521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ทรัพยากรห้องสมุด</a:t>
            </a:r>
            <a:endPara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823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th-TH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การจัดหมวดหมู่</a:t>
            </a:r>
            <a:endParaRPr lang="ko-KR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4797" y="4200908"/>
            <a:ext cx="528800" cy="52880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8" name="Rectangle 16"/>
          <p:cNvSpPr/>
          <p:nvPr/>
        </p:nvSpPr>
        <p:spPr>
          <a:xfrm rot="2700000">
            <a:off x="857063" y="4289576"/>
            <a:ext cx="184271" cy="33036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Oval 18"/>
          <p:cNvSpPr/>
          <p:nvPr/>
        </p:nvSpPr>
        <p:spPr>
          <a:xfrm>
            <a:off x="684797" y="1434948"/>
            <a:ext cx="528800" cy="5288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0" name="Rectangle 9"/>
          <p:cNvSpPr/>
          <p:nvPr/>
        </p:nvSpPr>
        <p:spPr>
          <a:xfrm>
            <a:off x="827585" y="1567899"/>
            <a:ext cx="243227" cy="22768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Oval 20"/>
          <p:cNvSpPr/>
          <p:nvPr/>
        </p:nvSpPr>
        <p:spPr>
          <a:xfrm>
            <a:off x="705966" y="2832756"/>
            <a:ext cx="528800" cy="5288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2" name="Pie 24"/>
          <p:cNvSpPr/>
          <p:nvPr/>
        </p:nvSpPr>
        <p:spPr>
          <a:xfrm>
            <a:off x="812053" y="2960771"/>
            <a:ext cx="274288" cy="272770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331640" y="1417343"/>
            <a:ext cx="7272808" cy="1131220"/>
            <a:chOff x="-415671" y="2505258"/>
            <a:chExt cx="2059657" cy="3299214"/>
          </a:xfrm>
        </p:grpSpPr>
        <p:sp>
          <p:nvSpPr>
            <p:cNvPr id="27" name="TextBox 26"/>
            <p:cNvSpPr txBox="1"/>
            <p:nvPr/>
          </p:nvSpPr>
          <p:spPr>
            <a:xfrm>
              <a:off x="-415671" y="3380861"/>
              <a:ext cx="2059657" cy="2423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en-US" sz="24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จัดหมวดหมู่ตาม</a:t>
              </a:r>
              <a:r>
                <a:rPr lang="th-TH" alt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ระบบรัฐสภาอเมริกัน </a:t>
              </a:r>
              <a:r>
                <a:rPr lang="en-US" alt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(Library of Congress - LC) </a:t>
              </a:r>
              <a:r>
                <a:rPr lang="th-TH" alt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</a:t>
              </a:r>
              <a:r>
                <a:rPr lang="th-TH" altLang="en-US" sz="24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โดยเรียงตามหมวดหมู่จาก </a:t>
              </a:r>
              <a:r>
                <a:rPr lang="en-US" altLang="en-US" sz="24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A-Z </a:t>
              </a:r>
              <a:r>
                <a:rPr lang="th-TH" altLang="en-US" sz="24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ยกเว้น </a:t>
              </a:r>
              <a:r>
                <a:rPr lang="en-US" altLang="en-US" sz="24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I  O  W  X  Y  </a:t>
              </a:r>
              <a:r>
                <a:rPr lang="th-TH" altLang="en-US" sz="24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รวม 21 ตัว และ  เลขอารบิค</a:t>
              </a:r>
              <a:r>
                <a:rPr lang="en-US" altLang="en-US" sz="24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altLang="en-US" sz="24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1-9999</a:t>
              </a:r>
              <a:endPara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15671" y="2505258"/>
              <a:ext cx="2059657" cy="1346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หนังสือ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331640" y="2653092"/>
            <a:ext cx="7272808" cy="1212520"/>
            <a:chOff x="-415671" y="2505258"/>
            <a:chExt cx="2059657" cy="3747335"/>
          </a:xfrm>
        </p:grpSpPr>
        <p:sp>
          <p:nvSpPr>
            <p:cNvPr id="44" name="TextBox 43"/>
            <p:cNvSpPr txBox="1"/>
            <p:nvPr/>
          </p:nvSpPr>
          <p:spPr>
            <a:xfrm>
              <a:off x="-415671" y="3684368"/>
              <a:ext cx="2059657" cy="2568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75"/>
                </a:spcBef>
                <a:buClr>
                  <a:schemeClr val="tx1"/>
                </a:buClr>
              </a:pPr>
              <a:r>
                <a:rPr lang="th-TH" altLang="en-US" sz="2400" b="1" dirty="0">
                  <a:solidFill>
                    <a:srgbClr val="0070C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(ทั้งฉบับปัจจุบันและย้อนหลัง) </a:t>
              </a:r>
              <a:r>
                <a:rPr lang="th-TH" altLang="en-US" sz="2400" b="1" dirty="0">
                  <a:solidFill>
                    <a:srgbClr val="FF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เรียง</a:t>
              </a:r>
              <a:r>
                <a:rPr lang="th-TH" altLang="en-US" sz="2400" b="1" dirty="0">
                  <a:solidFill>
                    <a:srgbClr val="FF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ตามลำดับอักษรชื่อวารสาร </a:t>
              </a:r>
              <a:r>
                <a:rPr lang="th-TH" altLang="en-US" sz="2400" b="1" dirty="0">
                  <a:solidFill>
                    <a:srgbClr val="0070C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เช่น คอมพิวเตอร์ไมโครคอมพิวเตอร์ ห้องสมุด อาหาร เป็นต้น 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415671" y="2505258"/>
              <a:ext cx="2059657" cy="1426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วารสาร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331640" y="4142393"/>
            <a:ext cx="7272808" cy="832957"/>
            <a:chOff x="-415671" y="1396356"/>
            <a:chExt cx="2059657" cy="2517656"/>
          </a:xfrm>
        </p:grpSpPr>
        <p:sp>
          <p:nvSpPr>
            <p:cNvPr id="47" name="TextBox 46"/>
            <p:cNvSpPr txBox="1"/>
            <p:nvPr/>
          </p:nvSpPr>
          <p:spPr>
            <a:xfrm>
              <a:off x="-415671" y="2518605"/>
              <a:ext cx="2059657" cy="1395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75"/>
                </a:spcBef>
                <a:buClr>
                  <a:srgbClr val="EE2010"/>
                </a:buClr>
              </a:pPr>
              <a:r>
                <a:rPr lang="th-TH" altLang="en-US" sz="2400" b="1" dirty="0">
                  <a:solidFill>
                    <a:srgbClr val="0070C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จัด</a:t>
              </a:r>
              <a:r>
                <a:rPr lang="th-TH" altLang="en-US" sz="2400" b="1" dirty="0">
                  <a:solidFill>
                    <a:srgbClr val="FF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เรียงตามหมายเลข </a:t>
              </a:r>
              <a:r>
                <a:rPr lang="th-TH" altLang="en-US" sz="2400" b="1" dirty="0">
                  <a:solidFill>
                    <a:srgbClr val="0070C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เช่น มอก. </a:t>
              </a:r>
              <a:r>
                <a:rPr lang="en-US" altLang="en-US" sz="2400" b="1" dirty="0">
                  <a:solidFill>
                    <a:srgbClr val="0070C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000261 </a:t>
              </a:r>
              <a:r>
                <a:rPr lang="th-TH" altLang="en-US" sz="2400" b="1" dirty="0">
                  <a:solidFill>
                    <a:srgbClr val="0070C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 </a:t>
              </a:r>
              <a:r>
                <a:rPr lang="th-TH" altLang="en-US" sz="2400" b="1" dirty="0">
                  <a:solidFill>
                    <a:srgbClr val="0070C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มอก.</a:t>
              </a:r>
              <a:r>
                <a:rPr lang="en-US" altLang="en-US" sz="2400" b="1" dirty="0">
                  <a:solidFill>
                    <a:srgbClr val="0070C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 000262 </a:t>
              </a:r>
              <a:r>
                <a:rPr lang="th-TH" altLang="en-US" sz="2400" b="1" dirty="0">
                  <a:solidFill>
                    <a:srgbClr val="0070C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เป็นต้น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-415671" y="1396356"/>
              <a:ext cx="2059657" cy="1395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จุลสาร</a:t>
              </a:r>
              <a:r>
                <a:rPr lang="th-TH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anose="020B0604020202020204" pitchFamily="34" charset="-34"/>
                  <a:cs typeface="Browallia New" panose="020B0604020202020204" pitchFamily="34" charset="-34"/>
                </a:rPr>
                <a:t>มาตรฐานผลิตภัณฑ์อุตสาหกรรม (มอก.) 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34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32040" y="2281436"/>
            <a:ext cx="3168352" cy="1368152"/>
          </a:xfrm>
        </p:spPr>
        <p:txBody>
          <a:bodyPr>
            <a:normAutofit lnSpcReduction="10000"/>
          </a:bodyPr>
          <a:lstStyle/>
          <a:p>
            <a:r>
              <a:rPr lang="th-TH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ข้อควรปฏิบัติในการใช้บริการ</a:t>
            </a:r>
            <a:endParaRPr lang="ko-KR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7043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Dell\Desktop\00\c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68" y="171500"/>
            <a:ext cx="6601544" cy="49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Dell\Desktop\00\c-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68" y="171500"/>
            <a:ext cx="6601544" cy="49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Dell\Desktop\00\c-0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68" y="400100"/>
            <a:ext cx="6601544" cy="49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Dell\Desktop\00\c-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68" y="309613"/>
            <a:ext cx="6601544" cy="49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Dell\Desktop\00\c-0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68" y="247700"/>
            <a:ext cx="6601544" cy="49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Dell\Desktop\00\c-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68" y="400100"/>
            <a:ext cx="6601544" cy="49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Dell\Desktop\00\c-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68" y="171500"/>
            <a:ext cx="6601544" cy="49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Dell\Desktop\00\c-0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56" y="400100"/>
            <a:ext cx="6601544" cy="49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Dell\Desktop\00\c-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3900"/>
            <a:ext cx="6601544" cy="49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Dell\Desktop\00\c-0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68" y="-209500"/>
            <a:ext cx="6601544" cy="49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4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860032" y="2137420"/>
            <a:ext cx="3312368" cy="1368152"/>
          </a:xfrm>
        </p:spPr>
        <p:txBody>
          <a:bodyPr>
            <a:normAutofit lnSpcReduction="10000"/>
          </a:bodyPr>
          <a:lstStyle/>
          <a:p>
            <a:r>
              <a:rPr lang="th-TH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ห้องสมุดมีบริการอะไรบ้าง?</a:t>
            </a:r>
            <a:endParaRPr lang="ko-KR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86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12160" y="409228"/>
            <a:ext cx="3131840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บริการพื้นฐาน</a:t>
            </a:r>
            <a:endParaRPr lang="ko-KR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Content Placeholder 10" descr="IMG_00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21322"/>
            <a:ext cx="43053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e0b88ae0b8b1e0b989e0b899e0b897e0b8b5e0b98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121321"/>
            <a:ext cx="4303713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219200" y="4445547"/>
            <a:ext cx="7239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บริการพื้นที่นั่งอ่าน มี</a:t>
            </a:r>
            <a:r>
              <a:rPr lang="th-TH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ทั้ง 2 อาคาร </a:t>
            </a:r>
          </a:p>
        </p:txBody>
      </p:sp>
    </p:spTree>
    <p:extLst>
      <p:ext uri="{BB962C8B-B14F-4D97-AF65-F5344CB8AC3E}">
        <p14:creationId xmlns:p14="http://schemas.microsoft.com/office/powerpoint/2010/main" val="3028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56176" y="409228"/>
            <a:ext cx="2987824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บริการพื้นฐาน</a:t>
            </a:r>
            <a:endParaRPr lang="ko-KR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219200" y="4225652"/>
            <a:ext cx="7239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บริการยืม-คืนหนังสือ</a:t>
            </a:r>
          </a:p>
          <a:p>
            <a:pPr algn="ctr">
              <a:defRPr/>
            </a:pPr>
            <a:r>
              <a:rPr lang="th-TH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ชั้น </a:t>
            </a:r>
            <a:r>
              <a:rPr lang="th-TH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 และชั้น 3 อาคารช่วงเกษตรศิลปการ </a:t>
            </a:r>
          </a:p>
        </p:txBody>
      </p:sp>
      <p:pic>
        <p:nvPicPr>
          <p:cNvPr id="4" name="Picture 3" descr="เคาน์เตอร์ยืม-คืน ชั้น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4" y="1049884"/>
            <a:ext cx="4510087" cy="319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IMG_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1049885"/>
            <a:ext cx="426085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92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56176" y="409228"/>
            <a:ext cx="2987824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บริการพื้นฐาน</a:t>
            </a:r>
            <a:endParaRPr lang="ko-KR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985293"/>
            <a:ext cx="5801072" cy="4012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/>
          <p:nvPr/>
        </p:nvSpPr>
        <p:spPr>
          <a:xfrm>
            <a:off x="6516216" y="1428750"/>
            <a:ext cx="2627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บริการยืม-คืน</a:t>
            </a: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โสตทัศนวัสดุ</a:t>
            </a:r>
            <a:endParaRPr lang="en-US" sz="32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endParaRPr lang="en-US" sz="32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sz="2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ชั้น 2 อาคารเทพรัตน์วิทยาโชติ</a:t>
            </a:r>
            <a:r>
              <a:rPr lang="en-US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(KULC)</a:t>
            </a:r>
            <a:endParaRPr lang="th-TH" sz="32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endParaRPr lang="th-TH" sz="32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793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28184" y="409228"/>
            <a:ext cx="2915816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บริการพื้นฐาน</a:t>
            </a:r>
            <a:endParaRPr lang="ko-KR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 descr="เคาน์เตอร์ ตอบคำถาม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914866"/>
            <a:ext cx="5531826" cy="369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4513684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บริการตอบคำถามและช่วยการค้นคว้า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  <a:p>
            <a:pPr algn="ctr">
              <a:defRPr/>
            </a:pPr>
            <a:r>
              <a:rPr lang="th-TH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ชั้น </a:t>
            </a:r>
            <a:r>
              <a:rPr lang="th-TH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1 อาคารช่วงเกษตรศิลปการ </a:t>
            </a:r>
          </a:p>
        </p:txBody>
      </p:sp>
    </p:spTree>
    <p:extLst>
      <p:ext uri="{BB962C8B-B14F-4D97-AF65-F5344CB8AC3E}">
        <p14:creationId xmlns:p14="http://schemas.microsoft.com/office/powerpoint/2010/main" val="25295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08344" y="1212113"/>
            <a:ext cx="8580476" cy="421049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 flipV="1">
            <a:off x="308344" y="265815"/>
            <a:ext cx="8580476" cy="946298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 flipV="1">
            <a:off x="308344" y="5099271"/>
            <a:ext cx="8580476" cy="353536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4" y="3496303"/>
            <a:ext cx="1408656" cy="1866469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0176" y="114828"/>
            <a:ext cx="641183" cy="11505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5780" y="1577341"/>
            <a:ext cx="82181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นิสิตที่เข้าร่วมกิจกรรมปฐมนิเทศวันนี้จะได้ </a:t>
            </a:r>
            <a:r>
              <a:rPr lang="en-US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20 </a:t>
            </a:r>
            <a:r>
              <a:rPr lang="th-TH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แต้มสะสม </a:t>
            </a: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และใช้แลกของรางวัล</a:t>
            </a:r>
            <a:b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</a:b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ดูจำนวนแต้ม</a:t>
            </a: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สะสมของ</a:t>
            </a: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รางวัลได้ที่</a:t>
            </a:r>
            <a:b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</a:b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www.lib.ku.ac.th/kulibpoints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7141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84168" y="409228"/>
            <a:ext cx="3059832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บริการพื้นฐาน</a:t>
            </a:r>
            <a:endParaRPr lang="ko-KR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3" descr="DSC_08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6" y="2422750"/>
            <a:ext cx="412432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SC_085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30523"/>
            <a:ext cx="4595842" cy="320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09600" y="481237"/>
            <a:ext cx="32766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บริการตู้รับฝากของ</a:t>
            </a:r>
          </a:p>
        </p:txBody>
      </p:sp>
      <p:sp>
        <p:nvSpPr>
          <p:cNvPr id="6" name="Rectangle 5"/>
          <p:cNvSpPr/>
          <p:nvPr/>
        </p:nvSpPr>
        <p:spPr>
          <a:xfrm>
            <a:off x="5181600" y="1173486"/>
            <a:ext cx="35814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บริการตู้รับคืนหนังสือ</a:t>
            </a:r>
          </a:p>
          <a:p>
            <a:pPr>
              <a:defRPr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นอกเวลาราชการ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2446" y="4513685"/>
            <a:ext cx="489959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ทางเข้า-ออก อาคารเทพรัตน์วิทยาโชติ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(KULC)</a:t>
            </a:r>
            <a:endParaRPr lang="th-TH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95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56176" y="409228"/>
            <a:ext cx="2987824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บริการพื้นฐาน</a:t>
            </a:r>
            <a:endParaRPr lang="ko-KR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11" descr="Study Room_Old 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74404"/>
            <a:ext cx="3625362" cy="2647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0396" y="985292"/>
            <a:ext cx="3056896" cy="1803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0" descr="Study Room_New 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7254" y="3205163"/>
            <a:ext cx="3060038" cy="1936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40678" y="409230"/>
            <a:ext cx="50274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บริการห้องศึกษาเดี่ยว / กลุ่ม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997978" y="2632766"/>
            <a:ext cx="51105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ชั้น 3  อาคารเทพรัตน์วิทยาโชติ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(KULC)</a:t>
            </a:r>
            <a:endParaRPr lang="th-TH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3865613"/>
            <a:ext cx="47160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ชั้น 3  อาคารช่วงเกษตร</a:t>
            </a:r>
            <a:r>
              <a:rPr lang="th-TH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ศิลป</a:t>
            </a:r>
            <a:r>
              <a:rPr lang="th-TH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การ</a:t>
            </a:r>
            <a:endParaRPr lang="th-TH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9902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56176" y="409228"/>
            <a:ext cx="2987824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บริการพื้นฐาน</a:t>
            </a:r>
            <a:endParaRPr lang="ko-KR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2"/>
          <p:cNvSpPr/>
          <p:nvPr/>
        </p:nvSpPr>
        <p:spPr>
          <a:xfrm>
            <a:off x="4481264" y="1336622"/>
            <a:ext cx="4771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บริการอินเทอร์เน็ตและพิมพ์งานอัตโนมัติ</a:t>
            </a:r>
            <a:endParaRPr lang="th-TH" sz="32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15" descr="Internet z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42233"/>
            <a:ext cx="4104456" cy="307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รูปภาพ 6" descr="เคาน์เตอร์ Intern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8" y="1038895"/>
            <a:ext cx="4351122" cy="28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79512" y="4441676"/>
            <a:ext cx="4608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ชั้น 1  อาคารเทพรัตน์วิทยาโชติ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(KULC)</a:t>
            </a:r>
            <a:endParaRPr lang="th-TH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27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56176" y="409228"/>
            <a:ext cx="2987824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บริการพื้นฐาน</a:t>
            </a:r>
            <a:endParaRPr lang="ko-KR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1115616" y="339258"/>
            <a:ext cx="55504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บริการยืม/ถ่ายเอกสารระหว่างห้องสมุด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42" y="1101258"/>
            <a:ext cx="7365782" cy="432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40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56176" y="409228"/>
            <a:ext cx="2987824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บริการพื้นฐาน</a:t>
            </a:r>
            <a:endParaRPr lang="ko-KR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 bwMode="auto">
          <a:xfrm>
            <a:off x="0" y="1057300"/>
            <a:ext cx="91440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spcBef>
                <a:spcPct val="20000"/>
              </a:spcBef>
              <a:defRPr/>
            </a:pPr>
            <a:r>
              <a:rPr lang="th-TH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บริการถ่ายสำเนาเอกสาร</a:t>
            </a:r>
          </a:p>
          <a:p>
            <a:pPr marL="533400" indent="-533400">
              <a:spcBef>
                <a:spcPct val="20000"/>
              </a:spcBef>
              <a:defRPr/>
            </a:pPr>
            <a:r>
              <a:rPr lang="th-TH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มีบริการ </a:t>
            </a:r>
            <a:r>
              <a:rPr lang="en-US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4</a:t>
            </a:r>
            <a:r>
              <a:rPr lang="th-TH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 จุดดังนี้</a:t>
            </a:r>
            <a:endParaRPr lang="en-US" sz="3300" b="1" dirty="0">
              <a:solidFill>
                <a:srgbClr val="0070C0"/>
              </a:solidFill>
              <a:latin typeface="Browallia New" pitchFamily="34" charset="-34"/>
              <a:cs typeface="Browallia New" pitchFamily="34" charset="-34"/>
            </a:endParaRPr>
          </a:p>
          <a:p>
            <a:pPr marL="533400" indent="-533400">
              <a:spcBef>
                <a:spcPct val="20000"/>
              </a:spcBef>
              <a:buFont typeface="Wingdings" pitchFamily="2" charset="2"/>
              <a:buChar char="O"/>
              <a:defRPr/>
            </a:pPr>
            <a:r>
              <a:rPr lang="th-TH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ชั้น 1 อาคารช่วง</a:t>
            </a:r>
            <a:r>
              <a:rPr lang="en-US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ฯ อยู่ด้านในสุดหลังชั้นหนังสือวิชาการภาษาไทย</a:t>
            </a:r>
          </a:p>
          <a:p>
            <a:pPr marL="533400" indent="-533400">
              <a:spcBef>
                <a:spcPct val="20000"/>
              </a:spcBef>
              <a:buFont typeface="Wingdings" pitchFamily="2" charset="2"/>
              <a:buChar char="O"/>
              <a:defRPr/>
            </a:pPr>
            <a:r>
              <a:rPr lang="th-TH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ชั้น 2 อาคารช่วง</a:t>
            </a:r>
            <a:r>
              <a:rPr lang="en-US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ฯ หน้าห้องบริการวารสาร</a:t>
            </a:r>
          </a:p>
          <a:p>
            <a:pPr marL="533400" indent="-533400">
              <a:spcBef>
                <a:spcPct val="20000"/>
              </a:spcBef>
              <a:buFont typeface="Wingdings" pitchFamily="2" charset="2"/>
              <a:buChar char="O"/>
              <a:defRPr/>
            </a:pPr>
            <a:r>
              <a:rPr lang="th-TH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ชั้น </a:t>
            </a:r>
            <a:r>
              <a:rPr lang="en-US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3 </a:t>
            </a:r>
            <a:r>
              <a:rPr lang="th-TH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อาคารช่วง</a:t>
            </a:r>
            <a:r>
              <a:rPr lang="en-US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ฯ อยู่ด้านในสุดหลังชั้นหนังสือวิชาการภาษาไทย</a:t>
            </a:r>
          </a:p>
          <a:p>
            <a:pPr marL="533400" indent="-533400">
              <a:spcBef>
                <a:spcPct val="20000"/>
              </a:spcBef>
              <a:buFont typeface="Wingdings" pitchFamily="2" charset="2"/>
              <a:buChar char="O"/>
              <a:defRPr/>
            </a:pPr>
            <a:r>
              <a:rPr lang="th-TH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ชั้น 4 อาคารเทพ</a:t>
            </a:r>
            <a:r>
              <a:rPr lang="en-US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ฯ </a:t>
            </a:r>
            <a:r>
              <a:rPr lang="en-US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(KULC) </a:t>
            </a:r>
            <a:r>
              <a:rPr lang="th-TH" sz="33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หน้าพื้นที่นั่งอ่าน</a:t>
            </a:r>
          </a:p>
          <a:p>
            <a:pPr marL="533400" indent="-533400">
              <a:spcBef>
                <a:spcPct val="20000"/>
              </a:spcBef>
              <a:defRPr/>
            </a:pPr>
            <a:endParaRPr lang="en-US" sz="3300" b="1" dirty="0">
              <a:solidFill>
                <a:srgbClr val="0070C0"/>
              </a:solidFill>
              <a:latin typeface="Browallia New" pitchFamily="34" charset="-34"/>
              <a:cs typeface="Browallia New" pitchFamily="34" charset="-34"/>
            </a:endParaRPr>
          </a:p>
          <a:p>
            <a:pPr marL="533400" indent="-533400">
              <a:spcBef>
                <a:spcPct val="20000"/>
              </a:spcBef>
              <a:defRPr/>
            </a:pPr>
            <a:endParaRPr lang="en-US" sz="3300" b="1" dirty="0">
              <a:solidFill>
                <a:srgbClr val="0070C0"/>
              </a:solidFill>
              <a:latin typeface="Browallia New" pitchFamily="34" charset="-34"/>
              <a:cs typeface="Browallia New" pitchFamily="34" charset="-34"/>
            </a:endParaRPr>
          </a:p>
          <a:p>
            <a:pPr marL="533400" indent="-533400">
              <a:spcBef>
                <a:spcPct val="20000"/>
              </a:spcBef>
              <a:defRPr/>
            </a:pPr>
            <a:endParaRPr lang="en-US" sz="3300" b="1" dirty="0">
              <a:solidFill>
                <a:srgbClr val="0070C0"/>
              </a:solidFill>
              <a:latin typeface="Browallia New" pitchFamily="34" charset="-34"/>
              <a:cs typeface="Browallia New" pitchFamily="34" charset="-34"/>
            </a:endParaRPr>
          </a:p>
          <a:p>
            <a:pPr marL="533400" indent="-533400">
              <a:defRPr/>
            </a:pPr>
            <a:endParaRPr lang="en-US" sz="3300" dirty="0">
              <a:solidFill>
                <a:srgbClr val="0070C0"/>
              </a:solidFill>
              <a:latin typeface="Browallia New" pitchFamily="34" charset="-34"/>
              <a:cs typeface="Browallia New" pitchFamily="34" charset="-34"/>
            </a:endParaRPr>
          </a:p>
          <a:p>
            <a:pPr marL="533400" indent="-533400">
              <a:spcBef>
                <a:spcPct val="20000"/>
              </a:spcBef>
              <a:defRPr/>
            </a:pPr>
            <a:endParaRPr lang="fr-CA" sz="33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338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56176" y="409228"/>
            <a:ext cx="2987824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บริการพิเศษ</a:t>
            </a:r>
            <a:endParaRPr lang="ko-KR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5" descr="เครื่องยืมอัตโนมัติ ชั้น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39" y="1273324"/>
            <a:ext cx="2485636" cy="372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179513" y="1921396"/>
            <a:ext cx="473382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บริการเครื่องยืมหนังสืออัตโนมัติ</a:t>
            </a:r>
          </a:p>
          <a:p>
            <a:pPr algn="ctr">
              <a:defRPr/>
            </a:pPr>
            <a:endParaRPr lang="th-TH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  <a:p>
            <a:pPr algn="ctr">
              <a:defRPr/>
            </a:pPr>
            <a:r>
              <a:rPr 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ชั้น </a:t>
            </a:r>
            <a:r>
              <a:rPr 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1 อาคารช่วงเกษตรศิลปการ</a:t>
            </a:r>
          </a:p>
          <a:p>
            <a:pPr algn="ctr">
              <a:defRPr/>
            </a:pPr>
            <a:r>
              <a:rPr lang="th-TH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บริเวณเคาน์เตอร์ยืม-คืน</a:t>
            </a:r>
          </a:p>
        </p:txBody>
      </p:sp>
    </p:spTree>
    <p:extLst>
      <p:ext uri="{BB962C8B-B14F-4D97-AF65-F5344CB8AC3E}">
        <p14:creationId xmlns:p14="http://schemas.microsoft.com/office/powerpoint/2010/main" val="24768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56176" y="409228"/>
            <a:ext cx="2987824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บริการพิเศษ</a:t>
            </a:r>
            <a:endParaRPr lang="ko-KR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7" descr="เคาน์เตอร์ Lapt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985292"/>
            <a:ext cx="7298903" cy="438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สี่เหลี่ยมผืนผ้า 7"/>
          <p:cNvSpPr/>
          <p:nvPr/>
        </p:nvSpPr>
        <p:spPr>
          <a:xfrm>
            <a:off x="806625" y="4602346"/>
            <a:ext cx="72989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ชั้น 1  อาคารเทพรัตน์วิทยาโชติ 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(KULC)</a:t>
            </a:r>
            <a:endParaRPr lang="th-TH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89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56176" y="409228"/>
            <a:ext cx="2987824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บริการพิเศษ</a:t>
            </a:r>
            <a:endParaRPr lang="ko-KR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7818" y="338962"/>
            <a:ext cx="4862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บริการสอนการเรียนรู้สารสนเทศ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892722"/>
            <a:ext cx="6424207" cy="4219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184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56176" y="481236"/>
            <a:ext cx="2987824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บริการพิเศษ</a:t>
            </a:r>
            <a:endParaRPr lang="ko-KR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1640" y="586344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</a:t>
            </a: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Research Square</a:t>
            </a:r>
            <a:endParaRPr lang="th-TH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971601" y="4585693"/>
            <a:ext cx="72040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ชั้น 5  อาคารเทพรัตน์วิทยาโชติ 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(KULC)</a:t>
            </a:r>
            <a:endParaRPr lang="th-TH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9" descr="DSC_125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8364" y="1556991"/>
            <a:ext cx="4313237" cy="312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10" descr="DSC_126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1" y="1564929"/>
            <a:ext cx="4352925" cy="312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9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56176" y="409228"/>
            <a:ext cx="2987824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บริการพิเศษ</a:t>
            </a:r>
            <a:endParaRPr lang="ko-KR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 bwMode="auto">
          <a:xfrm>
            <a:off x="-540568" y="2173456"/>
            <a:ext cx="3702611" cy="61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Eco-Library</a:t>
            </a:r>
            <a:endParaRPr lang="th-TH" sz="5400" b="1" dirty="0"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5" name="รูปภาพ 12" descr="eco-library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48141"/>
            <a:ext cx="5348064" cy="401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2615100" y="4657701"/>
            <a:ext cx="54132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ชั้น 1 อาคารช่วงเกษตร</a:t>
            </a:r>
            <a:r>
              <a:rPr lang="th-TH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ศิลป</a:t>
            </a: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 </a:t>
            </a:r>
          </a:p>
        </p:txBody>
      </p:sp>
    </p:spTree>
    <p:extLst>
      <p:ext uri="{BB962C8B-B14F-4D97-AF65-F5344CB8AC3E}">
        <p14:creationId xmlns:p14="http://schemas.microsoft.com/office/powerpoint/2010/main" val="5919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 flipV="1">
            <a:off x="0" y="-2"/>
            <a:ext cx="9144000" cy="3222602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0" y="1393727"/>
            <a:ext cx="1729810" cy="31782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30564" y="720090"/>
            <a:ext cx="4591382" cy="42120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3108960" y="2396673"/>
            <a:ext cx="3927126" cy="989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l" defTabSz="71323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altLang="ko-KR" sz="8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ข้อมูลทั่วไป</a:t>
            </a:r>
            <a:endParaRPr lang="ko-KR" altLang="en-US" sz="8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5277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56176" y="409228"/>
            <a:ext cx="2987824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บริการพิเศษ</a:t>
            </a:r>
            <a:endParaRPr lang="ko-KR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4136744" y="1633364"/>
            <a:ext cx="475573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ห้องสมุดในสวน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18" descr="ในสวน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016" y="913285"/>
            <a:ext cx="4024728" cy="2671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19" descr="ในสวน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2224" y="2569468"/>
            <a:ext cx="3942184" cy="2616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-76200" y="4153645"/>
            <a:ext cx="42129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ชั้น 1 อาคารเทพรัตน์วิทยาโชติ</a:t>
            </a:r>
          </a:p>
        </p:txBody>
      </p:sp>
    </p:spTree>
    <p:extLst>
      <p:ext uri="{BB962C8B-B14F-4D97-AF65-F5344CB8AC3E}">
        <p14:creationId xmlns:p14="http://schemas.microsoft.com/office/powerpoint/2010/main" val="8361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56176" y="409228"/>
            <a:ext cx="2987824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บริการพิเศษ</a:t>
            </a:r>
            <a:endParaRPr lang="ko-KR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2624666" y="192191"/>
            <a:ext cx="291719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ห้อง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Be Inspired</a:t>
            </a:r>
          </a:p>
          <a:p>
            <a:pPr marL="342900" indent="-342900" algn="ctr">
              <a:spcBef>
                <a:spcPct val="20000"/>
              </a:spcBef>
              <a:defRPr/>
            </a:pP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77" y="984279"/>
            <a:ext cx="5757333" cy="4318000"/>
          </a:xfrm>
          <a:prstGeom prst="rect">
            <a:avLst/>
          </a:prstGeom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976793" y="5230999"/>
            <a:ext cx="42129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ชั้น 1 อาคารเทพรัตน์วิทยาโชติ</a:t>
            </a:r>
          </a:p>
        </p:txBody>
      </p:sp>
    </p:spTree>
    <p:extLst>
      <p:ext uri="{BB962C8B-B14F-4D97-AF65-F5344CB8AC3E}">
        <p14:creationId xmlns:p14="http://schemas.microsoft.com/office/powerpoint/2010/main" val="24554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09228"/>
            <a:ext cx="9144000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บริการจองใช้ทรัพยากรสำนักหอสมุด</a:t>
            </a:r>
            <a:endParaRPr lang="ko-KR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2344" b="14583"/>
          <a:stretch>
            <a:fillRect/>
          </a:stretch>
        </p:blipFill>
        <p:spPr bwMode="auto">
          <a:xfrm>
            <a:off x="1244377" y="1652065"/>
            <a:ext cx="6311154" cy="32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6042" r="3125" b="7292"/>
          <a:stretch>
            <a:fillRect/>
          </a:stretch>
        </p:blipFill>
        <p:spPr bwMode="auto">
          <a:xfrm>
            <a:off x="1320577" y="1652066"/>
            <a:ext cx="6311154" cy="336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8750" r="3125" b="7292"/>
          <a:stretch>
            <a:fillRect/>
          </a:stretch>
        </p:blipFill>
        <p:spPr bwMode="auto">
          <a:xfrm>
            <a:off x="1244377" y="1499666"/>
            <a:ext cx="6311154" cy="37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3125" b="8333"/>
          <a:stretch>
            <a:fillRect/>
          </a:stretch>
        </p:blipFill>
        <p:spPr bwMode="auto">
          <a:xfrm>
            <a:off x="1244377" y="1423465"/>
            <a:ext cx="6311154" cy="381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7708" r="3125" b="5293"/>
          <a:stretch>
            <a:fillRect/>
          </a:stretch>
        </p:blipFill>
        <p:spPr bwMode="auto">
          <a:xfrm>
            <a:off x="1244377" y="1194865"/>
            <a:ext cx="6731499" cy="403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7708" r="3125" b="7292"/>
          <a:stretch>
            <a:fillRect/>
          </a:stretch>
        </p:blipFill>
        <p:spPr bwMode="auto">
          <a:xfrm>
            <a:off x="1244377" y="1201317"/>
            <a:ext cx="6731499" cy="398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8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th-TH" altLang="ko-K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altLang="ko-K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สืบค้น / ฐานข้อมูล</a:t>
            </a:r>
            <a:endParaRPr lang="ko-KR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11960" y="1502325"/>
            <a:ext cx="434302" cy="3683814"/>
            <a:chOff x="4211960" y="1264200"/>
            <a:chExt cx="434302" cy="3683814"/>
          </a:xfrm>
        </p:grpSpPr>
        <p:sp>
          <p:nvSpPr>
            <p:cNvPr id="4" name="Rectangle 3"/>
            <p:cNvSpPr/>
            <p:nvPr/>
          </p:nvSpPr>
          <p:spPr>
            <a:xfrm>
              <a:off x="4466262" y="1264200"/>
              <a:ext cx="180000" cy="3600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5" name="Rounded Rectangle 3"/>
            <p:cNvSpPr/>
            <p:nvPr/>
          </p:nvSpPr>
          <p:spPr>
            <a:xfrm rot="10800000">
              <a:off x="4211960" y="1272212"/>
              <a:ext cx="434302" cy="3675802"/>
            </a:xfrm>
            <a:custGeom>
              <a:avLst/>
              <a:gdLst/>
              <a:ahLst/>
              <a:cxnLst/>
              <a:rect l="l" t="t" r="r" b="b"/>
              <a:pathLst>
                <a:path w="727470" h="5112569">
                  <a:moveTo>
                    <a:pt x="727470" y="3816423"/>
                  </a:moveTo>
                  <a:lnTo>
                    <a:pt x="727470" y="5112569"/>
                  </a:lnTo>
                  <a:lnTo>
                    <a:pt x="6695" y="5112569"/>
                  </a:lnTo>
                  <a:lnTo>
                    <a:pt x="6695" y="3816425"/>
                  </a:lnTo>
                  <a:lnTo>
                    <a:pt x="1" y="3816425"/>
                  </a:lnTo>
                  <a:lnTo>
                    <a:pt x="1" y="2520281"/>
                  </a:lnTo>
                  <a:lnTo>
                    <a:pt x="0" y="2520281"/>
                  </a:lnTo>
                  <a:lnTo>
                    <a:pt x="0" y="1224135"/>
                  </a:lnTo>
                  <a:lnTo>
                    <a:pt x="0" y="768850"/>
                  </a:lnTo>
                  <a:lnTo>
                    <a:pt x="0" y="120129"/>
                  </a:lnTo>
                  <a:cubicBezTo>
                    <a:pt x="0" y="53784"/>
                    <a:pt x="53784" y="0"/>
                    <a:pt x="120129" y="0"/>
                  </a:cubicBezTo>
                  <a:cubicBezTo>
                    <a:pt x="186474" y="0"/>
                    <a:pt x="240258" y="53784"/>
                    <a:pt x="240258" y="120129"/>
                  </a:cubicBezTo>
                  <a:lnTo>
                    <a:pt x="240258" y="120152"/>
                  </a:lnTo>
                  <a:cubicBezTo>
                    <a:pt x="240258" y="53807"/>
                    <a:pt x="294042" y="23"/>
                    <a:pt x="360387" y="23"/>
                  </a:cubicBezTo>
                  <a:cubicBezTo>
                    <a:pt x="426733" y="23"/>
                    <a:pt x="480516" y="53807"/>
                    <a:pt x="480516" y="120152"/>
                  </a:cubicBezTo>
                  <a:lnTo>
                    <a:pt x="480516" y="120175"/>
                  </a:lnTo>
                  <a:cubicBezTo>
                    <a:pt x="480516" y="53829"/>
                    <a:pt x="534300" y="45"/>
                    <a:pt x="600645" y="45"/>
                  </a:cubicBezTo>
                  <a:cubicBezTo>
                    <a:pt x="666991" y="45"/>
                    <a:pt x="720775" y="53829"/>
                    <a:pt x="720775" y="120175"/>
                  </a:cubicBezTo>
                  <a:lnTo>
                    <a:pt x="720775" y="768849"/>
                  </a:lnTo>
                  <a:lnTo>
                    <a:pt x="720775" y="1224135"/>
                  </a:lnTo>
                  <a:lnTo>
                    <a:pt x="720775" y="2520279"/>
                  </a:lnTo>
                  <a:lnTo>
                    <a:pt x="720776" y="2520279"/>
                  </a:lnTo>
                  <a:lnTo>
                    <a:pt x="720776" y="3816423"/>
                  </a:lnTo>
                  <a:close/>
                </a:path>
              </a:pathLst>
            </a:custGeom>
            <a:gradFill>
              <a:gsLst>
                <a:gs pos="48000">
                  <a:schemeClr val="tx1">
                    <a:alpha val="0"/>
                  </a:schemeClr>
                </a:gs>
                <a:gs pos="100000">
                  <a:schemeClr val="tx1">
                    <a:alpha val="39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08487" y="1346321"/>
            <a:ext cx="972000" cy="200950"/>
            <a:chOff x="4264755" y="1264200"/>
            <a:chExt cx="381507" cy="3683814"/>
          </a:xfrm>
        </p:grpSpPr>
        <p:sp>
          <p:nvSpPr>
            <p:cNvPr id="9" name="Rectangle 8"/>
            <p:cNvSpPr/>
            <p:nvPr/>
          </p:nvSpPr>
          <p:spPr>
            <a:xfrm>
              <a:off x="4466262" y="1264200"/>
              <a:ext cx="180000" cy="3600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0" name="Rounded Rectangle 3"/>
            <p:cNvSpPr/>
            <p:nvPr/>
          </p:nvSpPr>
          <p:spPr>
            <a:xfrm rot="10800000">
              <a:off x="4264755" y="1272211"/>
              <a:ext cx="381507" cy="3675803"/>
            </a:xfrm>
            <a:custGeom>
              <a:avLst/>
              <a:gdLst/>
              <a:ahLst/>
              <a:cxnLst/>
              <a:rect l="l" t="t" r="r" b="b"/>
              <a:pathLst>
                <a:path w="727470" h="5112569">
                  <a:moveTo>
                    <a:pt x="727470" y="3816423"/>
                  </a:moveTo>
                  <a:lnTo>
                    <a:pt x="727470" y="5112569"/>
                  </a:lnTo>
                  <a:lnTo>
                    <a:pt x="6695" y="5112569"/>
                  </a:lnTo>
                  <a:lnTo>
                    <a:pt x="6695" y="3816425"/>
                  </a:lnTo>
                  <a:lnTo>
                    <a:pt x="1" y="3816425"/>
                  </a:lnTo>
                  <a:lnTo>
                    <a:pt x="1" y="2520281"/>
                  </a:lnTo>
                  <a:lnTo>
                    <a:pt x="0" y="2520281"/>
                  </a:lnTo>
                  <a:lnTo>
                    <a:pt x="0" y="1224135"/>
                  </a:lnTo>
                  <a:lnTo>
                    <a:pt x="0" y="768850"/>
                  </a:lnTo>
                  <a:lnTo>
                    <a:pt x="0" y="120129"/>
                  </a:lnTo>
                  <a:cubicBezTo>
                    <a:pt x="0" y="53784"/>
                    <a:pt x="53784" y="0"/>
                    <a:pt x="120129" y="0"/>
                  </a:cubicBezTo>
                  <a:cubicBezTo>
                    <a:pt x="186474" y="0"/>
                    <a:pt x="240258" y="53784"/>
                    <a:pt x="240258" y="120129"/>
                  </a:cubicBezTo>
                  <a:lnTo>
                    <a:pt x="240258" y="120152"/>
                  </a:lnTo>
                  <a:cubicBezTo>
                    <a:pt x="240258" y="53807"/>
                    <a:pt x="294042" y="23"/>
                    <a:pt x="360387" y="23"/>
                  </a:cubicBezTo>
                  <a:cubicBezTo>
                    <a:pt x="426733" y="23"/>
                    <a:pt x="480516" y="53807"/>
                    <a:pt x="480516" y="120152"/>
                  </a:cubicBezTo>
                  <a:lnTo>
                    <a:pt x="480516" y="120175"/>
                  </a:lnTo>
                  <a:cubicBezTo>
                    <a:pt x="480516" y="53829"/>
                    <a:pt x="534300" y="45"/>
                    <a:pt x="600645" y="45"/>
                  </a:cubicBezTo>
                  <a:cubicBezTo>
                    <a:pt x="666991" y="45"/>
                    <a:pt x="720775" y="53829"/>
                    <a:pt x="720775" y="120175"/>
                  </a:cubicBezTo>
                  <a:lnTo>
                    <a:pt x="720775" y="768849"/>
                  </a:lnTo>
                  <a:lnTo>
                    <a:pt x="720775" y="1224135"/>
                  </a:lnTo>
                  <a:lnTo>
                    <a:pt x="720775" y="2520279"/>
                  </a:lnTo>
                  <a:lnTo>
                    <a:pt x="720776" y="2520279"/>
                  </a:lnTo>
                  <a:lnTo>
                    <a:pt x="720776" y="3816423"/>
                  </a:lnTo>
                  <a:close/>
                </a:path>
              </a:pathLst>
            </a:custGeom>
            <a:gradFill>
              <a:gsLst>
                <a:gs pos="48000">
                  <a:schemeClr val="tx1">
                    <a:alpha val="0"/>
                  </a:schemeClr>
                </a:gs>
                <a:gs pos="100000">
                  <a:schemeClr val="tx1">
                    <a:alpha val="3900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Pentagon 6"/>
          <p:cNvSpPr/>
          <p:nvPr/>
        </p:nvSpPr>
        <p:spPr>
          <a:xfrm>
            <a:off x="3782219" y="1633364"/>
            <a:ext cx="2340000" cy="576064"/>
          </a:xfrm>
          <a:prstGeom prst="homePlate">
            <a:avLst>
              <a:gd name="adj" fmla="val 35119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2" name="Pentagon 11"/>
          <p:cNvSpPr/>
          <p:nvPr/>
        </p:nvSpPr>
        <p:spPr>
          <a:xfrm rot="10800000">
            <a:off x="3068227" y="2350410"/>
            <a:ext cx="2340000" cy="576064"/>
          </a:xfrm>
          <a:prstGeom prst="homePlate">
            <a:avLst>
              <a:gd name="adj" fmla="val 35119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3" name="Pentagon 12"/>
          <p:cNvSpPr/>
          <p:nvPr/>
        </p:nvSpPr>
        <p:spPr>
          <a:xfrm>
            <a:off x="3782219" y="3067456"/>
            <a:ext cx="2340000" cy="576064"/>
          </a:xfrm>
          <a:prstGeom prst="homePlate">
            <a:avLst>
              <a:gd name="adj" fmla="val 35119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" name="Pentagon 13"/>
          <p:cNvSpPr/>
          <p:nvPr/>
        </p:nvSpPr>
        <p:spPr>
          <a:xfrm rot="10800000">
            <a:off x="3068227" y="3784502"/>
            <a:ext cx="2340000" cy="576064"/>
          </a:xfrm>
          <a:prstGeom prst="homePlate">
            <a:avLst>
              <a:gd name="adj" fmla="val 35119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Rectangle 9"/>
          <p:cNvSpPr/>
          <p:nvPr/>
        </p:nvSpPr>
        <p:spPr>
          <a:xfrm>
            <a:off x="4964536" y="2498924"/>
            <a:ext cx="298087" cy="27903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ectangle 16"/>
          <p:cNvSpPr/>
          <p:nvPr/>
        </p:nvSpPr>
        <p:spPr>
          <a:xfrm rot="2700000">
            <a:off x="3982609" y="3153049"/>
            <a:ext cx="225833" cy="40487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Pie 24"/>
          <p:cNvSpPr/>
          <p:nvPr/>
        </p:nvSpPr>
        <p:spPr>
          <a:xfrm>
            <a:off x="4914152" y="3905388"/>
            <a:ext cx="336154" cy="334293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3992469" y="1770387"/>
            <a:ext cx="302019" cy="30201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37464" y="1705373"/>
            <a:ext cx="159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การสืบค้น</a:t>
            </a:r>
            <a:endParaRPr lang="ko-KR" altLang="en-US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31454" y="2395836"/>
            <a:ext cx="2072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altLang="ko-KR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การยืมต่อด้วยตนเอง</a:t>
            </a:r>
            <a:endParaRPr lang="ko-KR" altLang="en-US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3969" y="3073524"/>
            <a:ext cx="1598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Eco Library</a:t>
            </a:r>
            <a:endParaRPr lang="ko-KR" altLang="en-US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37304" y="3896961"/>
            <a:ext cx="196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altLang="ko-KR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ฐานข้อมูลด้านเกษตร</a:t>
            </a:r>
            <a:endParaRPr lang="ko-KR" altLang="en-US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8189" y="2457390"/>
            <a:ext cx="2741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altLang="ko-KR" sz="2000" b="1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สาธิตวีธีการยืมหนังสือต่อด้วยตนเอง</a:t>
            </a:r>
            <a:endParaRPr lang="ko-KR" altLang="en-US" sz="20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8190" y="3897550"/>
            <a:ext cx="2741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altLang="ko-KR" sz="2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แนะนำฐานข้อมูลทางด้านการเกษตร</a:t>
            </a:r>
            <a:endParaRPr lang="ko-KR" altLang="en-US" sz="2000"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00192" y="1487052"/>
            <a:ext cx="2843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0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แนะนำวิธีการค้นหาหนังสือและบทความวารสาอย่างถูกวิธี</a:t>
            </a:r>
            <a:endParaRPr lang="ko-KR" altLang="en-US" sz="2000" b="1" dirty="0">
              <a:solidFill>
                <a:schemeClr val="accent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25616" y="3013710"/>
            <a:ext cx="227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000" b="1" dirty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แนะนำวิธีการค้นหาทรัพยากร </a:t>
            </a:r>
            <a:r>
              <a:rPr lang="en-US" altLang="ko-KR" sz="2000" b="1" dirty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Eco Library</a:t>
            </a:r>
            <a:endParaRPr lang="ko-KR" altLang="en-US" sz="2000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598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285750"/>
            <a:ext cx="1547664" cy="51435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ight Triangle 4"/>
          <p:cNvSpPr/>
          <p:nvPr/>
        </p:nvSpPr>
        <p:spPr>
          <a:xfrm rot="10800000">
            <a:off x="8513376" y="285750"/>
            <a:ext cx="627216" cy="199568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17541"/>
            <a:ext cx="1683314" cy="17541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2144965"/>
            <a:ext cx="60486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www.lib.ku.ac.th</a:t>
            </a:r>
            <a:endParaRPr lang="en-US" sz="6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187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09228"/>
            <a:ext cx="9144000" cy="57606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th-TH" altLang="ko-KR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ฐานข้อมูลทรัพยากรห้องสมุด (</a:t>
            </a:r>
            <a:r>
              <a:rPr lang="en-US" altLang="ko-KR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OPAC)</a:t>
            </a:r>
            <a:endParaRPr lang="ko-KR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45332"/>
            <a:ext cx="91440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OPAC</a:t>
            </a:r>
          </a:p>
          <a:p>
            <a:r>
              <a:rPr lang="en-US" sz="3800" b="1" dirty="0">
                <a:solidFill>
                  <a:srgbClr val="11111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800" b="1" dirty="0">
                <a:solidFill>
                  <a:srgbClr val="11111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th-TH" sz="3800" b="1" dirty="0">
                <a:solidFill>
                  <a:srgbClr val="11111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</a:t>
            </a:r>
            <a:r>
              <a:rPr lang="th-TH" sz="3800" b="1" dirty="0">
                <a:solidFill>
                  <a:srgbClr val="11111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คำที่เรียกย่อมาจาก </a:t>
            </a:r>
            <a:r>
              <a:rPr lang="en-US" sz="38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Online Public Access </a:t>
            </a:r>
            <a:r>
              <a:rPr lang="en-US" sz="38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Catalog</a:t>
            </a:r>
            <a:r>
              <a:rPr lang="en-US" sz="3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b="1" dirty="0">
                <a:solidFill>
                  <a:srgbClr val="11111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</a:t>
            </a:r>
            <a:r>
              <a:rPr lang="th-TH" sz="3800" b="1" dirty="0">
                <a:solidFill>
                  <a:srgbClr val="11111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เครื่องมือในการช่วยสืบค้นรายการทรัพยากรสารสนเทศของห้องสมุด และแสดงรายละเอียดให้ทราบว่าทรัพยากรสารสนเทศ</a:t>
            </a:r>
            <a:br>
              <a:rPr lang="th-TH" sz="3800" b="1" dirty="0">
                <a:solidFill>
                  <a:srgbClr val="11111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800" b="1" dirty="0">
                <a:solidFill>
                  <a:srgbClr val="11111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ที่ต้องการนั้นจัดเก็บอยู่ที่ใด</a:t>
            </a:r>
            <a:endParaRPr lang="en-US" sz="3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966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08344" y="1212113"/>
            <a:ext cx="8580476" cy="421049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 flipV="1">
            <a:off x="308344" y="265815"/>
            <a:ext cx="8580476" cy="946298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 flipV="1">
            <a:off x="308344" y="5099271"/>
            <a:ext cx="8580476" cy="353536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1" y="152537"/>
            <a:ext cx="495669" cy="983865"/>
          </a:xfrm>
          <a:prstGeom prst="rect">
            <a:avLst/>
          </a:prstGeom>
        </p:spPr>
      </p:pic>
      <p:sp>
        <p:nvSpPr>
          <p:cNvPr id="14" name="Text Placeholder 1"/>
          <p:cNvSpPr txBox="1">
            <a:spLocks/>
          </p:cNvSpPr>
          <p:nvPr/>
        </p:nvSpPr>
        <p:spPr>
          <a:xfrm>
            <a:off x="2883898" y="304584"/>
            <a:ext cx="4905844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l" defTabSz="71323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KU Library Catalog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13"/>
            <a:ext cx="9144000" cy="3811447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9369" y="3977467"/>
            <a:ext cx="822059" cy="147864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599509" y="3239589"/>
            <a:ext cx="966651" cy="4064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5812972" y="3886027"/>
            <a:ext cx="836022" cy="3724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35531" y="3886027"/>
            <a:ext cx="146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วรรณสิงห์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ight Arrow 14"/>
          <p:cNvSpPr/>
          <p:nvPr/>
        </p:nvSpPr>
        <p:spPr>
          <a:xfrm rot="19570954">
            <a:off x="3071020" y="4812910"/>
            <a:ext cx="638529" cy="3379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6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08344" y="1212113"/>
            <a:ext cx="8580476" cy="421049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 flipV="1">
            <a:off x="308344" y="265815"/>
            <a:ext cx="8580476" cy="946298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 flipV="1">
            <a:off x="308344" y="5099271"/>
            <a:ext cx="8580476" cy="353536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1" y="152537"/>
            <a:ext cx="495669" cy="983865"/>
          </a:xfrm>
          <a:prstGeom prst="rect">
            <a:avLst/>
          </a:prstGeom>
        </p:spPr>
      </p:pic>
      <p:sp>
        <p:nvSpPr>
          <p:cNvPr id="14" name="Text Placeholder 1"/>
          <p:cNvSpPr txBox="1">
            <a:spLocks/>
          </p:cNvSpPr>
          <p:nvPr/>
        </p:nvSpPr>
        <p:spPr>
          <a:xfrm>
            <a:off x="2883898" y="304584"/>
            <a:ext cx="4905844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l" defTabSz="71323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KU Library Catalog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058"/>
            <a:ext cx="9144000" cy="4224547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9369" y="3977467"/>
            <a:ext cx="822059" cy="14786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8345" y="2333917"/>
            <a:ext cx="2575554" cy="312219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30983" y="2353379"/>
            <a:ext cx="2500445" cy="312219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33492" y="2323195"/>
            <a:ext cx="3040099" cy="312219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6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16" grpId="1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th-TH" altLang="ko-K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ศูนย์ข้อมูลด้านการเกษตร</a:t>
            </a:r>
            <a:endParaRPr lang="ko-KR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Up Arrow 5"/>
          <p:cNvSpPr/>
          <p:nvPr/>
        </p:nvSpPr>
        <p:spPr>
          <a:xfrm rot="5400000">
            <a:off x="4988213" y="1160002"/>
            <a:ext cx="895138" cy="1121784"/>
          </a:xfrm>
          <a:prstGeom prst="upArrow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Up Arrow 6"/>
          <p:cNvSpPr/>
          <p:nvPr/>
        </p:nvSpPr>
        <p:spPr>
          <a:xfrm rot="10800000">
            <a:off x="3942024" y="2195712"/>
            <a:ext cx="918009" cy="1093836"/>
          </a:xfrm>
          <a:prstGeom prst="upArrow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Up Arrow 7"/>
          <p:cNvSpPr/>
          <p:nvPr/>
        </p:nvSpPr>
        <p:spPr>
          <a:xfrm rot="16200000">
            <a:off x="2849239" y="1160002"/>
            <a:ext cx="895138" cy="1121784"/>
          </a:xfrm>
          <a:prstGeom prst="up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858667" y="1408630"/>
            <a:ext cx="6393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48575" y="1408630"/>
            <a:ext cx="6393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6636" y="2569469"/>
            <a:ext cx="6393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9"/>
          <p:cNvSpPr/>
          <p:nvPr/>
        </p:nvSpPr>
        <p:spPr>
          <a:xfrm>
            <a:off x="5068538" y="1645346"/>
            <a:ext cx="223543" cy="20404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6"/>
          <p:cNvSpPr/>
          <p:nvPr/>
        </p:nvSpPr>
        <p:spPr>
          <a:xfrm rot="2700000">
            <a:off x="3499744" y="1577876"/>
            <a:ext cx="169358" cy="29606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Pie 24"/>
          <p:cNvSpPr/>
          <p:nvPr/>
        </p:nvSpPr>
        <p:spPr>
          <a:xfrm>
            <a:off x="4271224" y="2256169"/>
            <a:ext cx="252090" cy="244449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79512" y="985293"/>
            <a:ext cx="2679154" cy="527953"/>
            <a:chOff x="1062658" y="3986014"/>
            <a:chExt cx="1728192" cy="527953"/>
          </a:xfrm>
        </p:grpSpPr>
        <p:sp>
          <p:nvSpPr>
            <p:cNvPr id="24" name="TextBox 23"/>
            <p:cNvSpPr txBox="1"/>
            <p:nvPr/>
          </p:nvSpPr>
          <p:spPr>
            <a:xfrm>
              <a:off x="1062658" y="3986014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th-TH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ศูนย์สนเทศทางการเกษตรแห่งชาติ</a:t>
              </a:r>
              <a:endParaRPr lang="th-TH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62658" y="4236968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0" name="Picture 9" descr="AG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7341"/>
            <a:ext cx="138906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79513" y="2817430"/>
            <a:ext cx="2493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http://thaiagris.lib.ku.ac.th</a:t>
            </a:r>
            <a:endParaRPr lang="th-TH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2" name="Picture 10" descr="Ibic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647" y="3793605"/>
            <a:ext cx="2020887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สี่เหลี่ยมผืนผ้า 4"/>
          <p:cNvSpPr/>
          <p:nvPr/>
        </p:nvSpPr>
        <p:spPr>
          <a:xfrm>
            <a:off x="3560136" y="5121686"/>
            <a:ext cx="1947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http://ibic.lib.ku.ac.th</a:t>
            </a:r>
            <a:endParaRPr lang="th-TH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04570" y="3373750"/>
            <a:ext cx="2447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ศูนย์สนเทศทางกระบือนานาชาติ</a:t>
            </a:r>
            <a:endParaRPr lang="th-TH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5" name="Picture 8" descr="AGK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1345333"/>
            <a:ext cx="147637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120682" y="985292"/>
            <a:ext cx="2051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ศูนย์ความรู้ด้านการเกษตร</a:t>
            </a:r>
            <a:endParaRPr lang="th-TH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 4"/>
          <p:cNvSpPr/>
          <p:nvPr/>
        </p:nvSpPr>
        <p:spPr>
          <a:xfrm>
            <a:off x="6120683" y="2542575"/>
            <a:ext cx="24266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http://agkc.lib.ku.ac.th/agkc</a:t>
            </a:r>
            <a:endParaRPr lang="th-TH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443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2">
            <a:extLst>
              <a:ext uri="{FF2B5EF4-FFF2-40B4-BE49-F238E27FC236}">
                <a16:creationId xmlns:a16="http://schemas.microsoft.com/office/drawing/2014/main" xmlns="" id="{6C877C5F-3661-4800-95F5-17AA8A571671}"/>
              </a:ext>
            </a:extLst>
          </p:cNvPr>
          <p:cNvGrpSpPr/>
          <p:nvPr/>
        </p:nvGrpSpPr>
        <p:grpSpPr>
          <a:xfrm>
            <a:off x="112884" y="2443454"/>
            <a:ext cx="3432403" cy="2546421"/>
            <a:chOff x="-121780" y="2106517"/>
            <a:chExt cx="3851733" cy="2857513"/>
          </a:xfrm>
        </p:grpSpPr>
        <p:sp>
          <p:nvSpPr>
            <p:cNvPr id="40" name="Rectangle 12">
              <a:extLst>
                <a:ext uri="{FF2B5EF4-FFF2-40B4-BE49-F238E27FC236}">
                  <a16:creationId xmlns:a16="http://schemas.microsoft.com/office/drawing/2014/main" xmlns="" id="{36445156-9462-4409-B8C9-7CC5B817A93C}"/>
                </a:ext>
              </a:extLst>
            </p:cNvPr>
            <p:cNvSpPr/>
            <p:nvPr/>
          </p:nvSpPr>
          <p:spPr>
            <a:xfrm rot="2700000" flipH="1">
              <a:off x="691051" y="1293686"/>
              <a:ext cx="2226072" cy="3851733"/>
            </a:xfrm>
            <a:custGeom>
              <a:avLst/>
              <a:gdLst>
                <a:gd name="connsiteX0" fmla="*/ 1722233 w 2226072"/>
                <a:gd name="connsiteY0" fmla="*/ 503839 h 3829578"/>
                <a:gd name="connsiteX1" fmla="*/ 1722233 w 2226072"/>
                <a:gd name="connsiteY1" fmla="*/ 1722233 h 3829578"/>
                <a:gd name="connsiteX2" fmla="*/ 503840 w 2226072"/>
                <a:gd name="connsiteY2" fmla="*/ 1722233 h 3829578"/>
                <a:gd name="connsiteX3" fmla="*/ 503840 w 2226072"/>
                <a:gd name="connsiteY3" fmla="*/ 503839 h 3829578"/>
                <a:gd name="connsiteX4" fmla="*/ 1722233 w 2226072"/>
                <a:gd name="connsiteY4" fmla="*/ 503839 h 3829578"/>
                <a:gd name="connsiteX5" fmla="*/ 1900071 w 2226072"/>
                <a:gd name="connsiteY5" fmla="*/ 326001 h 3829578"/>
                <a:gd name="connsiteX6" fmla="*/ 326001 w 2226072"/>
                <a:gd name="connsiteY6" fmla="*/ 326001 h 3829578"/>
                <a:gd name="connsiteX7" fmla="*/ 326001 w 2226072"/>
                <a:gd name="connsiteY7" fmla="*/ 1900071 h 3829578"/>
                <a:gd name="connsiteX8" fmla="*/ 848926 w 2226072"/>
                <a:gd name="connsiteY8" fmla="*/ 2193117 h 3829578"/>
                <a:gd name="connsiteX9" fmla="*/ 848926 w 2226072"/>
                <a:gd name="connsiteY9" fmla="*/ 3475102 h 3829578"/>
                <a:gd name="connsiteX10" fmla="*/ 1377146 w 2226072"/>
                <a:gd name="connsiteY10" fmla="*/ 3829578 h 3829578"/>
                <a:gd name="connsiteX11" fmla="*/ 1377146 w 2226072"/>
                <a:gd name="connsiteY11" fmla="*/ 2193116 h 3829578"/>
                <a:gd name="connsiteX12" fmla="*/ 1900071 w 2226072"/>
                <a:gd name="connsiteY12" fmla="*/ 1900071 h 3829578"/>
                <a:gd name="connsiteX13" fmla="*/ 1900071 w 2226072"/>
                <a:gd name="connsiteY13" fmla="*/ 326001 h 3829578"/>
                <a:gd name="connsiteX0" fmla="*/ 1722233 w 2226072"/>
                <a:gd name="connsiteY0" fmla="*/ 503839 h 3835117"/>
                <a:gd name="connsiteX1" fmla="*/ 1722233 w 2226072"/>
                <a:gd name="connsiteY1" fmla="*/ 1722233 h 3835117"/>
                <a:gd name="connsiteX2" fmla="*/ 503840 w 2226072"/>
                <a:gd name="connsiteY2" fmla="*/ 1722233 h 3835117"/>
                <a:gd name="connsiteX3" fmla="*/ 503840 w 2226072"/>
                <a:gd name="connsiteY3" fmla="*/ 503839 h 3835117"/>
                <a:gd name="connsiteX4" fmla="*/ 1722233 w 2226072"/>
                <a:gd name="connsiteY4" fmla="*/ 503839 h 3835117"/>
                <a:gd name="connsiteX5" fmla="*/ 1900071 w 2226072"/>
                <a:gd name="connsiteY5" fmla="*/ 326001 h 3835117"/>
                <a:gd name="connsiteX6" fmla="*/ 326001 w 2226072"/>
                <a:gd name="connsiteY6" fmla="*/ 326001 h 3835117"/>
                <a:gd name="connsiteX7" fmla="*/ 326001 w 2226072"/>
                <a:gd name="connsiteY7" fmla="*/ 1900071 h 3835117"/>
                <a:gd name="connsiteX8" fmla="*/ 848926 w 2226072"/>
                <a:gd name="connsiteY8" fmla="*/ 2193117 h 3835117"/>
                <a:gd name="connsiteX9" fmla="*/ 876619 w 2226072"/>
                <a:gd name="connsiteY9" fmla="*/ 3835117 h 3835117"/>
                <a:gd name="connsiteX10" fmla="*/ 1377146 w 2226072"/>
                <a:gd name="connsiteY10" fmla="*/ 3829578 h 3835117"/>
                <a:gd name="connsiteX11" fmla="*/ 1377146 w 2226072"/>
                <a:gd name="connsiteY11" fmla="*/ 2193116 h 3835117"/>
                <a:gd name="connsiteX12" fmla="*/ 1900071 w 2226072"/>
                <a:gd name="connsiteY12" fmla="*/ 1900071 h 3835117"/>
                <a:gd name="connsiteX13" fmla="*/ 1900071 w 2226072"/>
                <a:gd name="connsiteY13" fmla="*/ 326001 h 3835117"/>
                <a:gd name="connsiteX0" fmla="*/ 1722233 w 2226072"/>
                <a:gd name="connsiteY0" fmla="*/ 503839 h 3840656"/>
                <a:gd name="connsiteX1" fmla="*/ 1722233 w 2226072"/>
                <a:gd name="connsiteY1" fmla="*/ 1722233 h 3840656"/>
                <a:gd name="connsiteX2" fmla="*/ 503840 w 2226072"/>
                <a:gd name="connsiteY2" fmla="*/ 1722233 h 3840656"/>
                <a:gd name="connsiteX3" fmla="*/ 503840 w 2226072"/>
                <a:gd name="connsiteY3" fmla="*/ 503839 h 3840656"/>
                <a:gd name="connsiteX4" fmla="*/ 1722233 w 2226072"/>
                <a:gd name="connsiteY4" fmla="*/ 503839 h 3840656"/>
                <a:gd name="connsiteX5" fmla="*/ 1900071 w 2226072"/>
                <a:gd name="connsiteY5" fmla="*/ 326001 h 3840656"/>
                <a:gd name="connsiteX6" fmla="*/ 326001 w 2226072"/>
                <a:gd name="connsiteY6" fmla="*/ 326001 h 3840656"/>
                <a:gd name="connsiteX7" fmla="*/ 326001 w 2226072"/>
                <a:gd name="connsiteY7" fmla="*/ 1900071 h 3840656"/>
                <a:gd name="connsiteX8" fmla="*/ 848926 w 2226072"/>
                <a:gd name="connsiteY8" fmla="*/ 2193117 h 3840656"/>
                <a:gd name="connsiteX9" fmla="*/ 876619 w 2226072"/>
                <a:gd name="connsiteY9" fmla="*/ 3835117 h 3840656"/>
                <a:gd name="connsiteX10" fmla="*/ 1366069 w 2226072"/>
                <a:gd name="connsiteY10" fmla="*/ 3840656 h 3840656"/>
                <a:gd name="connsiteX11" fmla="*/ 1377146 w 2226072"/>
                <a:gd name="connsiteY11" fmla="*/ 2193116 h 3840656"/>
                <a:gd name="connsiteX12" fmla="*/ 1900071 w 2226072"/>
                <a:gd name="connsiteY12" fmla="*/ 1900071 h 3840656"/>
                <a:gd name="connsiteX13" fmla="*/ 1900071 w 2226072"/>
                <a:gd name="connsiteY13" fmla="*/ 326001 h 3840656"/>
                <a:gd name="connsiteX0" fmla="*/ 1722233 w 2226072"/>
                <a:gd name="connsiteY0" fmla="*/ 503839 h 3851734"/>
                <a:gd name="connsiteX1" fmla="*/ 1722233 w 2226072"/>
                <a:gd name="connsiteY1" fmla="*/ 1722233 h 3851734"/>
                <a:gd name="connsiteX2" fmla="*/ 503840 w 2226072"/>
                <a:gd name="connsiteY2" fmla="*/ 1722233 h 3851734"/>
                <a:gd name="connsiteX3" fmla="*/ 503840 w 2226072"/>
                <a:gd name="connsiteY3" fmla="*/ 503839 h 3851734"/>
                <a:gd name="connsiteX4" fmla="*/ 1722233 w 2226072"/>
                <a:gd name="connsiteY4" fmla="*/ 503839 h 3851734"/>
                <a:gd name="connsiteX5" fmla="*/ 1900071 w 2226072"/>
                <a:gd name="connsiteY5" fmla="*/ 326001 h 3851734"/>
                <a:gd name="connsiteX6" fmla="*/ 326001 w 2226072"/>
                <a:gd name="connsiteY6" fmla="*/ 326001 h 3851734"/>
                <a:gd name="connsiteX7" fmla="*/ 326001 w 2226072"/>
                <a:gd name="connsiteY7" fmla="*/ 1900071 h 3851734"/>
                <a:gd name="connsiteX8" fmla="*/ 848926 w 2226072"/>
                <a:gd name="connsiteY8" fmla="*/ 2193117 h 3851734"/>
                <a:gd name="connsiteX9" fmla="*/ 876619 w 2226072"/>
                <a:gd name="connsiteY9" fmla="*/ 3835117 h 3851734"/>
                <a:gd name="connsiteX10" fmla="*/ 1388224 w 2226072"/>
                <a:gd name="connsiteY10" fmla="*/ 3851734 h 3851734"/>
                <a:gd name="connsiteX11" fmla="*/ 1377146 w 2226072"/>
                <a:gd name="connsiteY11" fmla="*/ 2193116 h 3851734"/>
                <a:gd name="connsiteX12" fmla="*/ 1900071 w 2226072"/>
                <a:gd name="connsiteY12" fmla="*/ 1900071 h 3851734"/>
                <a:gd name="connsiteX13" fmla="*/ 1900071 w 2226072"/>
                <a:gd name="connsiteY13" fmla="*/ 326001 h 385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6072" h="3851734">
                  <a:moveTo>
                    <a:pt x="1722233" y="503839"/>
                  </a:moveTo>
                  <a:cubicBezTo>
                    <a:pt x="2058683" y="840289"/>
                    <a:pt x="2058683" y="1385783"/>
                    <a:pt x="1722233" y="1722233"/>
                  </a:cubicBezTo>
                  <a:cubicBezTo>
                    <a:pt x="1385783" y="2058682"/>
                    <a:pt x="840290" y="2058682"/>
                    <a:pt x="503840" y="1722233"/>
                  </a:cubicBezTo>
                  <a:cubicBezTo>
                    <a:pt x="167390" y="1385783"/>
                    <a:pt x="167390" y="840289"/>
                    <a:pt x="503840" y="503839"/>
                  </a:cubicBezTo>
                  <a:cubicBezTo>
                    <a:pt x="840290" y="167390"/>
                    <a:pt x="1385783" y="167390"/>
                    <a:pt x="1722233" y="503839"/>
                  </a:cubicBezTo>
                  <a:close/>
                  <a:moveTo>
                    <a:pt x="1900071" y="326001"/>
                  </a:moveTo>
                  <a:cubicBezTo>
                    <a:pt x="1465404" y="-108667"/>
                    <a:pt x="760669" y="-108667"/>
                    <a:pt x="326001" y="326001"/>
                  </a:cubicBezTo>
                  <a:cubicBezTo>
                    <a:pt x="-108667" y="760668"/>
                    <a:pt x="-108667" y="1465404"/>
                    <a:pt x="326001" y="1900071"/>
                  </a:cubicBezTo>
                  <a:cubicBezTo>
                    <a:pt x="475566" y="2049637"/>
                    <a:pt x="657108" y="2147738"/>
                    <a:pt x="848926" y="2193117"/>
                  </a:cubicBezTo>
                  <a:lnTo>
                    <a:pt x="876619" y="3835117"/>
                  </a:lnTo>
                  <a:lnTo>
                    <a:pt x="1388224" y="3851734"/>
                  </a:lnTo>
                  <a:cubicBezTo>
                    <a:pt x="1391916" y="3302554"/>
                    <a:pt x="1373454" y="2742296"/>
                    <a:pt x="1377146" y="2193116"/>
                  </a:cubicBezTo>
                  <a:cubicBezTo>
                    <a:pt x="1568965" y="2147738"/>
                    <a:pt x="1750506" y="2049637"/>
                    <a:pt x="1900071" y="1900071"/>
                  </a:cubicBezTo>
                  <a:cubicBezTo>
                    <a:pt x="2334739" y="1465404"/>
                    <a:pt x="2334739" y="760668"/>
                    <a:pt x="1900071" y="3260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41" name="Round Same Side Corner Rectangle 13">
              <a:extLst>
                <a:ext uri="{FF2B5EF4-FFF2-40B4-BE49-F238E27FC236}">
                  <a16:creationId xmlns:a16="http://schemas.microsoft.com/office/drawing/2014/main" xmlns="" id="{324B2C3E-AD9B-4390-AC52-C29F11DCB651}"/>
                </a:ext>
              </a:extLst>
            </p:cNvPr>
            <p:cNvSpPr/>
            <p:nvPr/>
          </p:nvSpPr>
          <p:spPr>
            <a:xfrm rot="13500000" flipH="1">
              <a:off x="16425" y="4549029"/>
              <a:ext cx="528162" cy="3018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4" name="Donut 3"/>
          <p:cNvSpPr/>
          <p:nvPr/>
        </p:nvSpPr>
        <p:spPr>
          <a:xfrm>
            <a:off x="875209" y="1479823"/>
            <a:ext cx="2930624" cy="2930624"/>
          </a:xfrm>
          <a:prstGeom prst="donut">
            <a:avLst>
              <a:gd name="adj" fmla="val 1268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FAQs</a:t>
            </a:r>
            <a:endParaRPr lang="ko-KR" altLang="en-US" sz="6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Oval 4"/>
          <p:cNvSpPr/>
          <p:nvPr/>
        </p:nvSpPr>
        <p:spPr>
          <a:xfrm>
            <a:off x="717948" y="2145148"/>
            <a:ext cx="648072" cy="64807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Oval 7"/>
          <p:cNvSpPr/>
          <p:nvPr/>
        </p:nvSpPr>
        <p:spPr>
          <a:xfrm>
            <a:off x="2412468" y="1257722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Oval 8"/>
          <p:cNvSpPr/>
          <p:nvPr/>
        </p:nvSpPr>
        <p:spPr>
          <a:xfrm>
            <a:off x="3481797" y="2728455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Oval 9"/>
          <p:cNvSpPr/>
          <p:nvPr/>
        </p:nvSpPr>
        <p:spPr>
          <a:xfrm>
            <a:off x="2129880" y="4059721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0" y="1507410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ติดต่อสอบถาม</a:t>
            </a:r>
            <a:endParaRPr lang="ko-KR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9"/>
          <p:cNvSpPr/>
          <p:nvPr/>
        </p:nvSpPr>
        <p:spPr>
          <a:xfrm>
            <a:off x="2587461" y="1406058"/>
            <a:ext cx="298087" cy="27903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6"/>
          <p:cNvSpPr/>
          <p:nvPr/>
        </p:nvSpPr>
        <p:spPr>
          <a:xfrm rot="2700000">
            <a:off x="3692917" y="2850054"/>
            <a:ext cx="225833" cy="40487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Pie 24"/>
          <p:cNvSpPr/>
          <p:nvPr/>
        </p:nvSpPr>
        <p:spPr>
          <a:xfrm>
            <a:off x="843032" y="2302038"/>
            <a:ext cx="336154" cy="334293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Frame 17"/>
          <p:cNvSpPr/>
          <p:nvPr/>
        </p:nvSpPr>
        <p:spPr>
          <a:xfrm>
            <a:off x="2302907" y="4232748"/>
            <a:ext cx="302019" cy="30201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597127" y="3581086"/>
            <a:ext cx="528800" cy="52880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9" name="Oval 18"/>
          <p:cNvSpPr/>
          <p:nvPr/>
        </p:nvSpPr>
        <p:spPr>
          <a:xfrm>
            <a:off x="4597127" y="2970428"/>
            <a:ext cx="528800" cy="5288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Oval 20"/>
          <p:cNvSpPr/>
          <p:nvPr/>
        </p:nvSpPr>
        <p:spPr>
          <a:xfrm>
            <a:off x="4597127" y="2359770"/>
            <a:ext cx="528800" cy="5288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3" name="Oval 22"/>
          <p:cNvSpPr/>
          <p:nvPr/>
        </p:nvSpPr>
        <p:spPr>
          <a:xfrm>
            <a:off x="4597127" y="4191745"/>
            <a:ext cx="528800" cy="5288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5207461" y="2363474"/>
            <a:ext cx="3036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lib_service@ku.ac.th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07461" y="2975518"/>
            <a:ext cx="3036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0 2942 8616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ext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123,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221</a:t>
            </a:r>
            <a:endParaRPr lang="th-TH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07461" y="3587562"/>
            <a:ext cx="393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www.facebook.com/kulibpr</a:t>
            </a:r>
            <a:endParaRPr lang="th-TH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07461" y="4199606"/>
            <a:ext cx="3036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@</a:t>
            </a:r>
            <a:r>
              <a:rPr lang="en-US" altLang="ko-KR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kulibrary</a:t>
            </a:r>
            <a:endParaRPr lang="ko-KR" alt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Block Arc 14"/>
          <p:cNvSpPr/>
          <p:nvPr/>
        </p:nvSpPr>
        <p:spPr>
          <a:xfrm rot="16200000">
            <a:off x="2033118" y="2619821"/>
            <a:ext cx="614804" cy="615209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42" name="รูปภาพ 7" descr="ดาวน์โหลด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78" y="2482490"/>
            <a:ext cx="312341" cy="26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รูปภาพ 6" descr="images 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04" y="3083631"/>
            <a:ext cx="279296" cy="27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รูปภาพ 3" descr="ดาวน์โหลด (1)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51" y="3704180"/>
            <a:ext cx="282436" cy="28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รูปภาพ 5" descr="ดาวน์โหลด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03" y="4313313"/>
            <a:ext cx="285656" cy="28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68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08344" y="1212113"/>
            <a:ext cx="8580476" cy="421049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 flipV="1">
            <a:off x="308344" y="265815"/>
            <a:ext cx="8580476" cy="946298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 flipV="1">
            <a:off x="308344" y="5099271"/>
            <a:ext cx="8580476" cy="353536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11" y="152537"/>
            <a:ext cx="495669" cy="983865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9369" y="3977467"/>
            <a:ext cx="822059" cy="1478643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1686073" y="1702646"/>
            <a:ext cx="6065903" cy="25962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l" defTabSz="71323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7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ห้องสมุดเรามีกี่อาคาร??</a:t>
            </a:r>
            <a:endParaRPr lang="en-US" sz="7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84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3772" y="2137420"/>
            <a:ext cx="2232248" cy="1440160"/>
          </a:xfrm>
          <a:prstGeom prst="rect">
            <a:avLst/>
          </a:prstGeom>
        </p:spPr>
        <p:txBody>
          <a:bodyPr/>
          <a:lstStyle/>
          <a:p>
            <a:r>
              <a:rPr lang="en-US" altLang="ko-K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Q &amp; A</a:t>
            </a:r>
            <a:endParaRPr lang="ko-KR" alt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Frame 4"/>
          <p:cNvSpPr/>
          <p:nvPr/>
        </p:nvSpPr>
        <p:spPr>
          <a:xfrm>
            <a:off x="3059832" y="615727"/>
            <a:ext cx="5832648" cy="4536504"/>
          </a:xfrm>
          <a:prstGeom prst="frame">
            <a:avLst>
              <a:gd name="adj1" fmla="val 742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7661" y="1752997"/>
            <a:ext cx="4576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54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"/>
              </a:rPr>
              <a:t>ใครตอบได้ ตอบไว </a:t>
            </a:r>
          </a:p>
          <a:p>
            <a:pPr algn="ctr"/>
            <a:r>
              <a:rPr lang="th-TH" altLang="ko-KR" sz="54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"/>
              </a:rPr>
              <a:t>พี่ให้เล้ยยยย</a:t>
            </a:r>
            <a:endParaRPr lang="ko-KR" altLang="en-US" sz="5400" b="1" dirty="0">
              <a:solidFill>
                <a:schemeClr val="accent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0112" y="913285"/>
            <a:ext cx="720080" cy="750399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3923928" y="3577332"/>
            <a:ext cx="4139952" cy="100836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www.kahoot.it</a:t>
            </a:r>
            <a:endParaRPr lang="en-US" altLang="ko-KR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652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1312590" y="4269085"/>
            <a:ext cx="3600400" cy="50430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QR Code</a:t>
            </a:r>
            <a:endParaRPr lang="en-US" altLang="ko-KR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5004048" y="985044"/>
            <a:ext cx="4139952" cy="194446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altLang="ko-KR" sz="4000" b="1" dirty="0">
                <a:solidFill>
                  <a:schemeClr val="accent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ประเมินกิจกรรมปฐมนิเทศ</a:t>
            </a:r>
            <a:endParaRPr lang="en-US" altLang="ko-KR" sz="4000" b="1" dirty="0">
              <a:solidFill>
                <a:schemeClr val="accent1"/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2929509"/>
            <a:ext cx="4139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US" sz="4400" b="1" dirty="0">
                <a:solidFill>
                  <a:srgbClr val="44444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https://goo.gl/DXz602</a:t>
            </a:r>
            <a:endParaRPr lang="en-US" altLang="ko-KR" sz="4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80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Old Build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913657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33" y="4807130"/>
            <a:ext cx="504653" cy="907869"/>
          </a:xfrm>
          <a:prstGeom prst="rect">
            <a:avLst/>
          </a:prstGeom>
        </p:spPr>
      </p:pic>
      <p:pic>
        <p:nvPicPr>
          <p:cNvPr id="20" name="รูปภาพ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5513" y="4532811"/>
            <a:ext cx="314901" cy="5745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0" y="15421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อาคารช่วง</a:t>
            </a:r>
            <a:r>
              <a:rPr lang="th-TH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เกษตรศิลปการ</a:t>
            </a:r>
            <a:r>
              <a:rPr lang="th-TH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/>
            </a:r>
            <a:br>
              <a:rPr lang="th-TH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</a:b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Traditional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Library </a:t>
            </a:r>
            <a:r>
              <a:rPr lang="th-TH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(</a:t>
            </a:r>
            <a:r>
              <a:rPr lang="th-TH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ตึกเก่า)</a:t>
            </a:r>
            <a:endParaRPr lang="fr-CA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2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KUL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5230"/>
            <a:ext cx="9144001" cy="573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7532"/>
            <a:ext cx="577378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อาคารเทพ</a:t>
            </a:r>
            <a:r>
              <a:rPr lang="th-TH" sz="32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รัตน์วิทยาโชติ</a:t>
            </a:r>
            <a:r>
              <a:rPr lang="en-US" sz="32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:</a:t>
            </a:r>
            <a:r>
              <a:rPr lang="th-TH" sz="32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 ศูนย์การเรียนรู้ มก. </a:t>
            </a:r>
            <a:br>
              <a:rPr lang="th-TH" sz="32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</a:br>
            <a:r>
              <a:rPr lang="en-US" sz="2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Kasetsart</a:t>
            </a:r>
            <a:r>
              <a:rPr lang="en-US" sz="2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 University </a:t>
            </a:r>
            <a:r>
              <a:rPr lang="th-TH" sz="2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Learning Center </a:t>
            </a:r>
            <a:r>
              <a:rPr lang="th-TH" sz="2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(</a:t>
            </a:r>
            <a:r>
              <a:rPr lang="en-US" sz="2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KULC)</a:t>
            </a:r>
            <a:r>
              <a:rPr lang="en-US" sz="28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sz="28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</a:br>
            <a:r>
              <a:rPr 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E-Library </a:t>
            </a:r>
            <a:r>
              <a:rPr lang="th-TH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(</a:t>
            </a:r>
            <a:r>
              <a:rPr lang="th-TH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ตึกใหม่)</a:t>
            </a:r>
            <a:endParaRPr lang="fr-CA" sz="3200" b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799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08344" y="1212113"/>
            <a:ext cx="8580476" cy="421049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 flipV="1">
            <a:off x="308344" y="265815"/>
            <a:ext cx="8580476" cy="946298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 flipV="1">
            <a:off x="308344" y="5099271"/>
            <a:ext cx="8580476" cy="353536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4960908" y="1842276"/>
            <a:ext cx="3586186" cy="2579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0" y="3795603"/>
            <a:ext cx="887611" cy="1596808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1496" y="318196"/>
            <a:ext cx="512815" cy="935575"/>
          </a:xfrm>
          <a:prstGeom prst="rect">
            <a:avLst/>
          </a:prstGeom>
        </p:spPr>
      </p:pic>
      <p:sp>
        <p:nvSpPr>
          <p:cNvPr id="9" name="Text Placeholder 1"/>
          <p:cNvSpPr txBox="1">
            <a:spLocks/>
          </p:cNvSpPr>
          <p:nvPr/>
        </p:nvSpPr>
        <p:spPr>
          <a:xfrm>
            <a:off x="441143" y="304584"/>
            <a:ext cx="4905844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l" defTabSz="71323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Office Hours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7"/>
          <p:cNvGrpSpPr>
            <a:grpSpLocks/>
          </p:cNvGrpSpPr>
          <p:nvPr/>
        </p:nvGrpSpPr>
        <p:grpSpPr bwMode="auto">
          <a:xfrm>
            <a:off x="2442317" y="933029"/>
            <a:ext cx="4268681" cy="4781971"/>
            <a:chOff x="2214563" y="1143000"/>
            <a:chExt cx="4721225" cy="5399088"/>
          </a:xfrm>
        </p:grpSpPr>
        <p:pic>
          <p:nvPicPr>
            <p:cNvPr id="12" name="รูปภาพ 6" descr="20130606-library-hr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563" y="1143000"/>
              <a:ext cx="4721225" cy="539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สี่เหลี่ยมผืนผ้า 8"/>
            <p:cNvSpPr/>
            <p:nvPr/>
          </p:nvSpPr>
          <p:spPr>
            <a:xfrm>
              <a:off x="3643992" y="3715066"/>
              <a:ext cx="785158" cy="284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20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08344" y="1212113"/>
            <a:ext cx="8580476" cy="421049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 flipV="1">
            <a:off x="308344" y="265815"/>
            <a:ext cx="8580476" cy="946298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 flipV="1">
            <a:off x="308344" y="5099271"/>
            <a:ext cx="8580476" cy="353536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1" y="152537"/>
            <a:ext cx="495669" cy="983865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9369" y="3977467"/>
            <a:ext cx="822059" cy="1478643"/>
          </a:xfrm>
          <a:prstGeom prst="rect">
            <a:avLst/>
          </a:prstGeom>
        </p:spPr>
      </p:pic>
      <p:sp>
        <p:nvSpPr>
          <p:cNvPr id="13" name="ตัวยึดเนื้อหา 2"/>
          <p:cNvSpPr txBox="1">
            <a:spLocks/>
          </p:cNvSpPr>
          <p:nvPr/>
        </p:nvSpPr>
        <p:spPr>
          <a:xfrm>
            <a:off x="971600" y="1250882"/>
            <a:ext cx="7715200" cy="4552587"/>
          </a:xfrm>
          <a:prstGeom prst="rect">
            <a:avLst/>
          </a:prstGeom>
        </p:spPr>
        <p:txBody>
          <a:bodyPr/>
          <a:lstStyle/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th-TH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ช่วงสอบกลางภาค</a:t>
            </a: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3600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           ขยายเวลาถึง  24.00 น.</a:t>
            </a: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3600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           เสาร์-อาทิตย์  9.00 -19.00 น.</a:t>
            </a: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th-TH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ช่วงสอบปลายภาค</a:t>
            </a: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3600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          ขยายเวลาถึง  24.00 น./ ตลอด 24 ช.ม.</a:t>
            </a: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3600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          เสาร์-อาทิตย์  9.00 -19.00 น.</a:t>
            </a:r>
            <a:endParaRPr lang="en-US" sz="3600" dirty="0">
              <a:solidFill>
                <a:srgbClr val="0070C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2883898" y="304584"/>
            <a:ext cx="4905844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l" defTabSz="713232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Office Hours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3199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 flipV="1">
            <a:off x="308344" y="265815"/>
            <a:ext cx="8580476" cy="946298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 flipV="1">
            <a:off x="308344" y="5099271"/>
            <a:ext cx="8580476" cy="353536"/>
          </a:xfrm>
          <a:prstGeom prst="rect">
            <a:avLst/>
          </a:prstGeom>
          <a:solidFill>
            <a:schemeClr val="accent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3674" cy="571500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005" y="0"/>
            <a:ext cx="282394" cy="374172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6149" y="1"/>
            <a:ext cx="208526" cy="3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1238</TotalTime>
  <Words>620</Words>
  <Application>Microsoft Office PowerPoint</Application>
  <PresentationFormat>On-screen Show (16:10)</PresentationFormat>
  <Paragraphs>126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맑은 고딕</vt:lpstr>
      <vt:lpstr>Angsana New</vt:lpstr>
      <vt:lpstr>Arial</vt:lpstr>
      <vt:lpstr>Browallia New</vt:lpstr>
      <vt:lpstr>Calibri</vt:lpstr>
      <vt:lpstr>Calibri Light</vt:lpstr>
      <vt:lpstr>Cordia New</vt:lpstr>
      <vt:lpstr>SanamDeklenchaya</vt:lpstr>
      <vt:lpstr>TH SarabunPSK</vt:lpstr>
      <vt:lpstr>Wingdings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คเณศ อธิรัตนกรัณฑ์</dc:creator>
  <cp:lastModifiedBy>Windows User</cp:lastModifiedBy>
  <cp:revision>18</cp:revision>
  <dcterms:created xsi:type="dcterms:W3CDTF">2017-05-18T10:42:20Z</dcterms:created>
  <dcterms:modified xsi:type="dcterms:W3CDTF">2019-07-18T04:47:09Z</dcterms:modified>
</cp:coreProperties>
</file>